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5" r:id="rId2"/>
  </p:sldMasterIdLst>
  <p:notesMasterIdLst>
    <p:notesMasterId r:id="rId11"/>
  </p:notesMasterIdLst>
  <p:handoutMasterIdLst>
    <p:handoutMasterId r:id="rId12"/>
  </p:handoutMasterIdLst>
  <p:sldIdLst>
    <p:sldId id="810" r:id="rId3"/>
    <p:sldId id="811" r:id="rId4"/>
    <p:sldId id="812" r:id="rId5"/>
    <p:sldId id="813" r:id="rId6"/>
    <p:sldId id="814" r:id="rId7"/>
    <p:sldId id="815" r:id="rId8"/>
    <p:sldId id="816" r:id="rId9"/>
    <p:sldId id="817" r:id="rId10"/>
  </p:sldIdLst>
  <p:sldSz cx="13003213" cy="9752013"/>
  <p:notesSz cx="6794500" cy="9931400"/>
  <p:defaultTextStyle>
    <a:defPPr>
      <a:defRPr lang="en-US"/>
    </a:defPPr>
    <a:lvl1pPr algn="l" defTabSz="1092200" rtl="0" eaLnBrk="0" fontAlgn="base" hangingPunct="0">
      <a:spcBef>
        <a:spcPct val="0"/>
      </a:spcBef>
      <a:spcAft>
        <a:spcPct val="0"/>
      </a:spcAft>
      <a:defRPr sz="2100" kern="1200">
        <a:solidFill>
          <a:schemeClr val="tx1"/>
        </a:solidFill>
        <a:latin typeface="Calibri" charset="0"/>
        <a:ea typeface="+mn-ea"/>
        <a:cs typeface="+mn-cs"/>
      </a:defRPr>
    </a:lvl1pPr>
    <a:lvl2pPr marL="546100" indent="-88900" algn="l" defTabSz="1092200" rtl="0" eaLnBrk="0" fontAlgn="base" hangingPunct="0">
      <a:spcBef>
        <a:spcPct val="0"/>
      </a:spcBef>
      <a:spcAft>
        <a:spcPct val="0"/>
      </a:spcAft>
      <a:defRPr sz="2100" kern="1200">
        <a:solidFill>
          <a:schemeClr val="tx1"/>
        </a:solidFill>
        <a:latin typeface="Calibri" charset="0"/>
        <a:ea typeface="+mn-ea"/>
        <a:cs typeface="+mn-cs"/>
      </a:defRPr>
    </a:lvl2pPr>
    <a:lvl3pPr marL="1092200" indent="-177800" algn="l" defTabSz="1092200" rtl="0" eaLnBrk="0" fontAlgn="base" hangingPunct="0">
      <a:spcBef>
        <a:spcPct val="0"/>
      </a:spcBef>
      <a:spcAft>
        <a:spcPct val="0"/>
      </a:spcAft>
      <a:defRPr sz="2100" kern="1200">
        <a:solidFill>
          <a:schemeClr val="tx1"/>
        </a:solidFill>
        <a:latin typeface="Calibri" charset="0"/>
        <a:ea typeface="+mn-ea"/>
        <a:cs typeface="+mn-cs"/>
      </a:defRPr>
    </a:lvl3pPr>
    <a:lvl4pPr marL="1638300" indent="-266700" algn="l" defTabSz="1092200" rtl="0" eaLnBrk="0" fontAlgn="base" hangingPunct="0">
      <a:spcBef>
        <a:spcPct val="0"/>
      </a:spcBef>
      <a:spcAft>
        <a:spcPct val="0"/>
      </a:spcAft>
      <a:defRPr sz="2100" kern="1200">
        <a:solidFill>
          <a:schemeClr val="tx1"/>
        </a:solidFill>
        <a:latin typeface="Calibri" charset="0"/>
        <a:ea typeface="+mn-ea"/>
        <a:cs typeface="+mn-cs"/>
      </a:defRPr>
    </a:lvl4pPr>
    <a:lvl5pPr marL="2184400" indent="-355600" algn="l" defTabSz="1092200" rtl="0" eaLnBrk="0" fontAlgn="base" hangingPunct="0">
      <a:spcBef>
        <a:spcPct val="0"/>
      </a:spcBef>
      <a:spcAft>
        <a:spcPct val="0"/>
      </a:spcAft>
      <a:defRPr sz="2100" kern="1200">
        <a:solidFill>
          <a:schemeClr val="tx1"/>
        </a:solidFill>
        <a:latin typeface="Calibri" charset="0"/>
        <a:ea typeface="+mn-ea"/>
        <a:cs typeface="+mn-cs"/>
      </a:defRPr>
    </a:lvl5pPr>
    <a:lvl6pPr marL="2286000" algn="l" defTabSz="914400" rtl="0" eaLnBrk="1" latinLnBrk="0" hangingPunct="1">
      <a:defRPr sz="2100" kern="1200">
        <a:solidFill>
          <a:schemeClr val="tx1"/>
        </a:solidFill>
        <a:latin typeface="Calibri" charset="0"/>
        <a:ea typeface="+mn-ea"/>
        <a:cs typeface="+mn-cs"/>
      </a:defRPr>
    </a:lvl6pPr>
    <a:lvl7pPr marL="2743200" algn="l" defTabSz="914400" rtl="0" eaLnBrk="1" latinLnBrk="0" hangingPunct="1">
      <a:defRPr sz="2100" kern="1200">
        <a:solidFill>
          <a:schemeClr val="tx1"/>
        </a:solidFill>
        <a:latin typeface="Calibri" charset="0"/>
        <a:ea typeface="+mn-ea"/>
        <a:cs typeface="+mn-cs"/>
      </a:defRPr>
    </a:lvl7pPr>
    <a:lvl8pPr marL="3200400" algn="l" defTabSz="914400" rtl="0" eaLnBrk="1" latinLnBrk="0" hangingPunct="1">
      <a:defRPr sz="2100" kern="1200">
        <a:solidFill>
          <a:schemeClr val="tx1"/>
        </a:solidFill>
        <a:latin typeface="Calibri" charset="0"/>
        <a:ea typeface="+mn-ea"/>
        <a:cs typeface="+mn-cs"/>
      </a:defRPr>
    </a:lvl8pPr>
    <a:lvl9pPr marL="3657600" algn="l" defTabSz="914400" rtl="0" eaLnBrk="1" latinLnBrk="0" hangingPunct="1">
      <a:defRPr sz="2100"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958"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DF1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186" autoAdjust="0"/>
    <p:restoredTop sz="31937" autoAdjust="0"/>
  </p:normalViewPr>
  <p:slideViewPr>
    <p:cSldViewPr snapToGrid="0" snapToObjects="1">
      <p:cViewPr varScale="1">
        <p:scale>
          <a:sx n="13" d="100"/>
          <a:sy n="13" d="100"/>
        </p:scale>
        <p:origin x="1848" y="36"/>
      </p:cViewPr>
      <p:guideLst>
        <p:guide orient="horz" pos="2958"/>
        <p:guide pos="4096"/>
      </p:guideLst>
    </p:cSldViewPr>
  </p:slideViewPr>
  <p:outlineViewPr>
    <p:cViewPr>
      <p:scale>
        <a:sx n="33" d="100"/>
        <a:sy n="33" d="100"/>
      </p:scale>
      <p:origin x="0" y="0"/>
    </p:cViewPr>
  </p:outlineViewPr>
  <p:notesTextViewPr>
    <p:cViewPr>
      <p:scale>
        <a:sx n="1" d="1"/>
        <a:sy n="1" d="1"/>
      </p:scale>
      <p:origin x="0" y="-612"/>
    </p:cViewPr>
  </p:notesTextViewPr>
  <p:sorterViewPr>
    <p:cViewPr>
      <p:scale>
        <a:sx n="100" d="100"/>
        <a:sy n="100" d="100"/>
      </p:scale>
      <p:origin x="0" y="0"/>
    </p:cViewPr>
  </p:sorterViewPr>
  <p:notesViewPr>
    <p:cSldViewPr snapToGrid="0" snapToObjects="1">
      <p:cViewPr varScale="1">
        <p:scale>
          <a:sx n="100" d="100"/>
          <a:sy n="100" d="100"/>
        </p:scale>
        <p:origin x="-64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038" y="1"/>
            <a:ext cx="2944284" cy="496570"/>
          </a:xfrm>
          <a:prstGeom prst="rect">
            <a:avLst/>
          </a:prstGeom>
        </p:spPr>
        <p:txBody>
          <a:bodyPr vert="horz" lIns="91440" tIns="45720" rIns="91440" bIns="45720" rtlCol="0"/>
          <a:lstStyle>
            <a:lvl1pPr algn="r">
              <a:defRPr sz="1200"/>
            </a:lvl1pPr>
          </a:lstStyle>
          <a:p>
            <a:fld id="{971F3782-E30A-4F38-AFFA-6CCFF9EB840B}" type="datetimeFigureOut">
              <a:rPr lang="en-AU" smtClean="0"/>
              <a:t>30/11/2018</a:t>
            </a:fld>
            <a:endParaRPr lang="en-AU"/>
          </a:p>
        </p:txBody>
      </p:sp>
      <p:sp>
        <p:nvSpPr>
          <p:cNvPr id="4" name="Footer Placeholder 3"/>
          <p:cNvSpPr>
            <a:spLocks noGrp="1"/>
          </p:cNvSpPr>
          <p:nvPr>
            <p:ph type="ftr" sz="quarter" idx="2"/>
          </p:nvPr>
        </p:nvSpPr>
        <p:spPr>
          <a:xfrm>
            <a:off x="0" y="9432533"/>
            <a:ext cx="2944284" cy="49657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038" y="9432533"/>
            <a:ext cx="2944284" cy="496570"/>
          </a:xfrm>
          <a:prstGeom prst="rect">
            <a:avLst/>
          </a:prstGeom>
        </p:spPr>
        <p:txBody>
          <a:bodyPr vert="horz" lIns="91440" tIns="45720" rIns="91440" bIns="45720" rtlCol="0" anchor="b"/>
          <a:lstStyle>
            <a:lvl1pPr algn="r">
              <a:defRPr sz="1200"/>
            </a:lvl1pPr>
          </a:lstStyle>
          <a:p>
            <a:fld id="{96C37B17-C458-4662-A430-3E2F34416146}" type="slidenum">
              <a:rPr lang="en-AU" smtClean="0"/>
              <a:t>‹#›</a:t>
            </a:fld>
            <a:endParaRPr lang="en-AU"/>
          </a:p>
        </p:txBody>
      </p:sp>
    </p:spTree>
    <p:extLst>
      <p:ext uri="{BB962C8B-B14F-4D97-AF65-F5344CB8AC3E}">
        <p14:creationId xmlns:p14="http://schemas.microsoft.com/office/powerpoint/2010/main" val="130259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4" y="1"/>
            <a:ext cx="2944284" cy="496570"/>
          </a:xfrm>
          <a:prstGeom prst="rect">
            <a:avLst/>
          </a:prstGeom>
        </p:spPr>
        <p:txBody>
          <a:bodyPr vert="horz" lIns="91440" tIns="45720" rIns="91440" bIns="45720" rtlCol="0"/>
          <a:lstStyle>
            <a:lvl1pPr algn="r">
              <a:defRPr sz="1200"/>
            </a:lvl1pPr>
          </a:lstStyle>
          <a:p>
            <a:fld id="{A923F5EE-D9B0-4473-9E05-4A1CB49282A2}" type="datetimeFigureOut">
              <a:rPr lang="en-AU" smtClean="0"/>
              <a:t>30/11/2018</a:t>
            </a:fld>
            <a:endParaRPr lang="en-AU"/>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4" cy="49657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4" y="9433107"/>
            <a:ext cx="2944284" cy="496570"/>
          </a:xfrm>
          <a:prstGeom prst="rect">
            <a:avLst/>
          </a:prstGeom>
        </p:spPr>
        <p:txBody>
          <a:bodyPr vert="horz" lIns="91440" tIns="45720" rIns="91440" bIns="45720" rtlCol="0" anchor="b"/>
          <a:lstStyle>
            <a:lvl1pPr algn="r">
              <a:defRPr sz="1200"/>
            </a:lvl1pPr>
          </a:lstStyle>
          <a:p>
            <a:fld id="{1167AF97-B01D-442C-92DF-F9731EE2374D}" type="slidenum">
              <a:rPr lang="en-AU" smtClean="0"/>
              <a:t>‹#›</a:t>
            </a:fld>
            <a:endParaRPr lang="en-AU"/>
          </a:p>
        </p:txBody>
      </p:sp>
    </p:spTree>
    <p:extLst>
      <p:ext uri="{BB962C8B-B14F-4D97-AF65-F5344CB8AC3E}">
        <p14:creationId xmlns:p14="http://schemas.microsoft.com/office/powerpoint/2010/main" val="28818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Nendo</a:t>
            </a:r>
            <a:r>
              <a:rPr lang="en-US" sz="1200" kern="1200" dirty="0" smtClean="0">
                <a:solidFill>
                  <a:schemeClr val="tx1"/>
                </a:solidFill>
                <a:effectLst/>
                <a:latin typeface="+mn-lt"/>
                <a:ea typeface="+mn-ea"/>
                <a:cs typeface="+mn-cs"/>
              </a:rPr>
              <a:t> is the Japanese design studio behind the exhibition design for </a:t>
            </a:r>
            <a:r>
              <a:rPr lang="en-US" sz="1200" i="1" kern="1200" dirty="0" smtClean="0">
                <a:solidFill>
                  <a:schemeClr val="tx1"/>
                </a:solidFill>
                <a:effectLst/>
                <a:latin typeface="+mn-lt"/>
                <a:ea typeface="+mn-ea"/>
                <a:cs typeface="+mn-cs"/>
              </a:rPr>
              <a:t>Escher X </a:t>
            </a:r>
            <a:r>
              <a:rPr lang="en-US" sz="1200" i="1" kern="1200" dirty="0" err="1" smtClean="0">
                <a:solidFill>
                  <a:schemeClr val="tx1"/>
                </a:solidFill>
                <a:effectLst/>
                <a:latin typeface="+mn-lt"/>
                <a:ea typeface="+mn-ea"/>
                <a:cs typeface="+mn-cs"/>
              </a:rPr>
              <a:t>nendo</a:t>
            </a:r>
            <a:r>
              <a:rPr lang="en-US" sz="1200" i="1" kern="1200" dirty="0" smtClean="0">
                <a:solidFill>
                  <a:schemeClr val="tx1"/>
                </a:solidFill>
                <a:effectLst/>
                <a:latin typeface="+mn-lt"/>
                <a:ea typeface="+mn-ea"/>
                <a:cs typeface="+mn-cs"/>
              </a:rPr>
              <a:t> | Between Two Worlds.</a:t>
            </a:r>
            <a:endParaRPr lang="en-AU"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Nendo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nendo</a:t>
            </a:r>
            <a:r>
              <a:rPr lang="en-US" sz="1200" kern="1200" dirty="0" smtClean="0">
                <a:solidFill>
                  <a:schemeClr val="tx1"/>
                </a:solidFill>
                <a:effectLst/>
                <a:latin typeface="+mn-lt"/>
                <a:ea typeface="+mn-ea"/>
                <a:cs typeface="+mn-cs"/>
              </a:rPr>
              <a:t> is the Japanese word for ‘clay’) was founded in Tokyo in 2002 by designer Oki Sato.</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Oki Sato was born in Toronto in 1977 to Japanese parents and graduated with a M.A.  in Architecture from </a:t>
            </a:r>
            <a:r>
              <a:rPr lang="en-US" sz="1200" kern="1200" dirty="0" err="1" smtClean="0">
                <a:solidFill>
                  <a:schemeClr val="tx1"/>
                </a:solidFill>
                <a:effectLst/>
                <a:latin typeface="+mn-lt"/>
                <a:ea typeface="+mn-ea"/>
                <a:cs typeface="+mn-cs"/>
              </a:rPr>
              <a:t>Waseda</a:t>
            </a:r>
            <a:r>
              <a:rPr lang="en-US" sz="1200" kern="1200" dirty="0" smtClean="0">
                <a:solidFill>
                  <a:schemeClr val="tx1"/>
                </a:solidFill>
                <a:effectLst/>
                <a:latin typeface="+mn-lt"/>
                <a:ea typeface="+mn-ea"/>
                <a:cs typeface="+mn-cs"/>
              </a:rPr>
              <a:t> University, Tokyo in 2002.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Oki Sato is described as ‘one of the most prolific and dedicated designers working today... a skilled storyteller demonstrating intense imaginative prowess and a curious fascination with the manipulation of space, shifting perspectives, playful visual effects. [His] pared back super-precise designs … achieve a fascinating level of presence through a beguiling economy of means</a:t>
            </a:r>
            <a:r>
              <a:rPr lang="en-AU"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Ewan </a:t>
            </a:r>
            <a:r>
              <a:rPr lang="en-AU" sz="1200" kern="1200" dirty="0" smtClean="0">
                <a:solidFill>
                  <a:schemeClr val="tx1"/>
                </a:solidFill>
                <a:effectLst/>
                <a:latin typeface="+mn-lt"/>
                <a:ea typeface="+mn-ea"/>
                <a:cs typeface="+mn-cs"/>
              </a:rPr>
              <a:t>McEoin, A house for Escher</a:t>
            </a:r>
            <a:r>
              <a:rPr lang="en-AU" sz="1200" i="1" kern="1200" dirty="0" smtClean="0">
                <a:solidFill>
                  <a:schemeClr val="tx1"/>
                </a:solidFill>
                <a:effectLst/>
                <a:latin typeface="+mn-lt"/>
                <a:ea typeface="+mn-ea"/>
                <a:cs typeface="+mn-cs"/>
              </a:rPr>
              <a:t>, Escher X </a:t>
            </a:r>
            <a:r>
              <a:rPr lang="en-AU" sz="1200" i="1" kern="1200" dirty="0" err="1" smtClean="0">
                <a:solidFill>
                  <a:schemeClr val="tx1"/>
                </a:solidFill>
                <a:effectLst/>
                <a:latin typeface="+mn-lt"/>
                <a:ea typeface="+mn-ea"/>
                <a:cs typeface="+mn-cs"/>
              </a:rPr>
              <a:t>nendo</a:t>
            </a:r>
            <a:r>
              <a:rPr lang="en-AU" sz="1200" i="1" kern="1200" dirty="0" smtClean="0">
                <a:solidFill>
                  <a:schemeClr val="tx1"/>
                </a:solidFill>
                <a:effectLst/>
                <a:latin typeface="+mn-lt"/>
                <a:ea typeface="+mn-ea"/>
                <a:cs typeface="+mn-cs"/>
              </a:rPr>
              <a:t>, Between Two World</a:t>
            </a:r>
            <a:r>
              <a:rPr lang="en-AU" sz="1200" kern="1200" dirty="0" smtClean="0">
                <a:solidFill>
                  <a:schemeClr val="tx1"/>
                </a:solidFill>
                <a:effectLst/>
                <a:latin typeface="+mn-lt"/>
                <a:ea typeface="+mn-ea"/>
                <a:cs typeface="+mn-cs"/>
              </a:rPr>
              <a:t>s, National Gallery of Victoria, Melbourne, 2018 p.98</a:t>
            </a:r>
            <a:r>
              <a:rPr lang="en-A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Sato’s </a:t>
            </a:r>
            <a:r>
              <a:rPr lang="en-US" sz="1200" kern="1200" dirty="0" smtClean="0">
                <a:solidFill>
                  <a:schemeClr val="tx1"/>
                </a:solidFill>
                <a:effectLst/>
                <a:latin typeface="+mn-lt"/>
                <a:ea typeface="+mn-ea"/>
                <a:cs typeface="+mn-cs"/>
              </a:rPr>
              <a:t>work has been described as imaginative, whimsical and playful</a:t>
            </a:r>
            <a:r>
              <a:rPr lang="en-AU"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Nendo</a:t>
            </a:r>
            <a:r>
              <a:rPr lang="en-US" sz="1200" kern="1200" dirty="0" smtClean="0">
                <a:solidFill>
                  <a:schemeClr val="tx1"/>
                </a:solidFill>
                <a:effectLst/>
                <a:latin typeface="+mn-lt"/>
                <a:ea typeface="+mn-ea"/>
                <a:cs typeface="+mn-cs"/>
              </a:rPr>
              <a:t> was invited to design an exhibition space to display and extend upon Escher’s works of art. The brief was to create spaces, installations or environments in response to thematic clusters of work and to add new aspects to the audience’s experience and understanding of </a:t>
            </a:r>
            <a:r>
              <a:rPr lang="en-AU" sz="1200" kern="1200" dirty="0" smtClean="0">
                <a:solidFill>
                  <a:schemeClr val="tx1"/>
                </a:solidFill>
                <a:effectLst/>
                <a:latin typeface="+mn-lt"/>
                <a:ea typeface="+mn-ea"/>
                <a:cs typeface="+mn-cs"/>
              </a:rPr>
              <a:t>Escher’s practice.</a:t>
            </a:r>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Oki </a:t>
            </a:r>
            <a:r>
              <a:rPr lang="en-US" sz="1200" kern="1200" dirty="0" smtClean="0">
                <a:solidFill>
                  <a:schemeClr val="tx1"/>
                </a:solidFill>
                <a:effectLst/>
                <a:latin typeface="+mn-lt"/>
                <a:ea typeface="+mn-ea"/>
                <a:cs typeface="+mn-cs"/>
              </a:rPr>
              <a:t>Sato:</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Although it is a privilege to collaborate with Escher, I won’t necessarily say it was about the specific connections between our work that has drawn me to this project.</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More the fact that it is a completely new idea to design a collaboration between two creators – especially one being a graphic artist and the other a designer. To design an exhibition, create new contents and respectfully present another artist’s story is a great challenge</a:t>
            </a:r>
            <a:r>
              <a:rPr lang="en-US" sz="1200" i="1"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Oki </a:t>
            </a:r>
            <a:r>
              <a:rPr lang="en-AU" sz="1200" kern="1200" dirty="0" smtClean="0">
                <a:solidFill>
                  <a:schemeClr val="tx1"/>
                </a:solidFill>
                <a:effectLst/>
                <a:latin typeface="+mn-lt"/>
                <a:ea typeface="+mn-ea"/>
                <a:cs typeface="+mn-cs"/>
              </a:rPr>
              <a:t>Sato quoted by Ewan McEoin, A house for Escher</a:t>
            </a:r>
            <a:r>
              <a:rPr lang="en-AU" sz="1200" i="1" kern="1200" dirty="0" smtClean="0">
                <a:solidFill>
                  <a:schemeClr val="tx1"/>
                </a:solidFill>
                <a:effectLst/>
                <a:latin typeface="+mn-lt"/>
                <a:ea typeface="+mn-ea"/>
                <a:cs typeface="+mn-cs"/>
              </a:rPr>
              <a:t>, Escher X </a:t>
            </a:r>
            <a:r>
              <a:rPr lang="en-AU" sz="1200" i="1" kern="1200" dirty="0" err="1" smtClean="0">
                <a:solidFill>
                  <a:schemeClr val="tx1"/>
                </a:solidFill>
                <a:effectLst/>
                <a:latin typeface="+mn-lt"/>
                <a:ea typeface="+mn-ea"/>
                <a:cs typeface="+mn-cs"/>
              </a:rPr>
              <a:t>nendo</a:t>
            </a:r>
            <a:r>
              <a:rPr lang="en-AU" sz="1200" i="1" kern="1200" dirty="0" smtClean="0">
                <a:solidFill>
                  <a:schemeClr val="tx1"/>
                </a:solidFill>
                <a:effectLst/>
                <a:latin typeface="+mn-lt"/>
                <a:ea typeface="+mn-ea"/>
                <a:cs typeface="+mn-cs"/>
              </a:rPr>
              <a:t>, Between Two World</a:t>
            </a:r>
            <a:r>
              <a:rPr lang="en-AU" sz="1200" kern="1200" dirty="0" smtClean="0">
                <a:solidFill>
                  <a:schemeClr val="tx1"/>
                </a:solidFill>
                <a:effectLst/>
                <a:latin typeface="+mn-lt"/>
                <a:ea typeface="+mn-ea"/>
                <a:cs typeface="+mn-cs"/>
              </a:rPr>
              <a:t>s, National Gallery of Victoria, Melbourne, 2018 p.98.</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2</a:t>
            </a:fld>
            <a:endParaRPr lang="en-AU"/>
          </a:p>
        </p:txBody>
      </p:sp>
    </p:spTree>
    <p:extLst>
      <p:ext uri="{BB962C8B-B14F-4D97-AF65-F5344CB8AC3E}">
        <p14:creationId xmlns:p14="http://schemas.microsoft.com/office/powerpoint/2010/main" val="204833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Oki Sato wanted his design to extend the themes and inspirations found in Escher’s work.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Sato noticed that Escher’s work demonstrated a fascination with the representation of space. Sato devised the house motif as a recognizable symbol of space, that could be used as a basic module of the design.</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are some of the ideas we associate with ‘house’? What are the parallels between </a:t>
            </a:r>
            <a:r>
              <a:rPr lang="en-US" sz="1200" kern="1200" dirty="0" err="1" smtClean="0">
                <a:solidFill>
                  <a:schemeClr val="tx1"/>
                </a:solidFill>
                <a:effectLst/>
                <a:latin typeface="+mn-lt"/>
                <a:ea typeface="+mn-ea"/>
                <a:cs typeface="+mn-cs"/>
              </a:rPr>
              <a:t>nendo’s</a:t>
            </a:r>
            <a:r>
              <a:rPr lang="en-US" sz="1200" kern="1200" dirty="0" smtClean="0">
                <a:solidFill>
                  <a:schemeClr val="tx1"/>
                </a:solidFill>
                <a:effectLst/>
                <a:latin typeface="+mn-lt"/>
                <a:ea typeface="+mn-ea"/>
                <a:cs typeface="+mn-cs"/>
              </a:rPr>
              <a:t> iterations of the house and Escher’s image above?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3</a:t>
            </a:fld>
            <a:endParaRPr lang="en-AU"/>
          </a:p>
        </p:txBody>
      </p:sp>
    </p:spTree>
    <p:extLst>
      <p:ext uri="{BB962C8B-B14F-4D97-AF65-F5344CB8AC3E}">
        <p14:creationId xmlns:p14="http://schemas.microsoft.com/office/powerpoint/2010/main" val="381633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statement from Oki Sato with your students:</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Oki </a:t>
            </a:r>
            <a:r>
              <a:rPr lang="en-US" sz="1200" kern="1200" dirty="0" smtClean="0">
                <a:solidFill>
                  <a:schemeClr val="tx1"/>
                </a:solidFill>
                <a:effectLst/>
                <a:latin typeface="+mn-lt"/>
                <a:ea typeface="+mn-ea"/>
                <a:cs typeface="+mn-cs"/>
              </a:rPr>
              <a:t>Sato:</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simple shape can convey various concepts such as inside and outside, two-dimensional and three-dimensional, perspective and scale, as well as evoke emotions and feelings such as longing and nostalgia. When I thought about the invitation to design a space for Escher, I thought about a shape that can contain and convey all the layers and complexities of this exhibition and will serve as a ‘house’ </a:t>
            </a:r>
            <a:r>
              <a:rPr lang="en-AU" sz="1200" i="1" kern="1200" dirty="0" smtClean="0">
                <a:solidFill>
                  <a:schemeClr val="tx1"/>
                </a:solidFill>
                <a:effectLst/>
                <a:latin typeface="+mn-lt"/>
                <a:ea typeface="+mn-ea"/>
                <a:cs typeface="+mn-cs"/>
              </a:rPr>
              <a:t>for </a:t>
            </a:r>
            <a:r>
              <a:rPr lang="en-AU" sz="1200" i="1" kern="1200" dirty="0" smtClean="0">
                <a:solidFill>
                  <a:schemeClr val="tx1"/>
                </a:solidFill>
                <a:effectLst/>
                <a:latin typeface="+mn-lt"/>
                <a:ea typeface="+mn-ea"/>
                <a:cs typeface="+mn-cs"/>
              </a:rPr>
              <a:t>Escher.</a:t>
            </a:r>
            <a:endParaRPr lang="en-AU" sz="1200" i="1" kern="1200" baseline="300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Oki </a:t>
            </a:r>
            <a:r>
              <a:rPr lang="en-AU" sz="1200" kern="1200" dirty="0" smtClean="0">
                <a:solidFill>
                  <a:schemeClr val="tx1"/>
                </a:solidFill>
                <a:effectLst/>
                <a:latin typeface="+mn-lt"/>
                <a:ea typeface="+mn-ea"/>
                <a:cs typeface="+mn-cs"/>
              </a:rPr>
              <a:t>Sato quoted by Ewan McEoin, A house for Escher</a:t>
            </a:r>
            <a:r>
              <a:rPr lang="en-AU" sz="1200" i="1" kern="1200" dirty="0" smtClean="0">
                <a:solidFill>
                  <a:schemeClr val="tx1"/>
                </a:solidFill>
                <a:effectLst/>
                <a:latin typeface="+mn-lt"/>
                <a:ea typeface="+mn-ea"/>
                <a:cs typeface="+mn-cs"/>
              </a:rPr>
              <a:t>, Escher X </a:t>
            </a:r>
            <a:r>
              <a:rPr lang="en-AU" sz="1200" i="1" kern="1200" dirty="0" err="1" smtClean="0">
                <a:solidFill>
                  <a:schemeClr val="tx1"/>
                </a:solidFill>
                <a:effectLst/>
                <a:latin typeface="+mn-lt"/>
                <a:ea typeface="+mn-ea"/>
                <a:cs typeface="+mn-cs"/>
              </a:rPr>
              <a:t>nendo</a:t>
            </a:r>
            <a:r>
              <a:rPr lang="en-AU" sz="1200" i="1" kern="1200" dirty="0" smtClean="0">
                <a:solidFill>
                  <a:schemeClr val="tx1"/>
                </a:solidFill>
                <a:effectLst/>
                <a:latin typeface="+mn-lt"/>
                <a:ea typeface="+mn-ea"/>
                <a:cs typeface="+mn-cs"/>
              </a:rPr>
              <a:t>, Between Two World</a:t>
            </a:r>
            <a:r>
              <a:rPr lang="en-AU" sz="1200" kern="1200" dirty="0" smtClean="0">
                <a:solidFill>
                  <a:schemeClr val="tx1"/>
                </a:solidFill>
                <a:effectLst/>
                <a:latin typeface="+mn-lt"/>
                <a:ea typeface="+mn-ea"/>
                <a:cs typeface="+mn-cs"/>
              </a:rPr>
              <a:t>s, National Gallery of Victoria, Melbourne, 2018 p.101.</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4</a:t>
            </a:fld>
            <a:endParaRPr lang="en-AU"/>
          </a:p>
        </p:txBody>
      </p:sp>
    </p:spTree>
    <p:extLst>
      <p:ext uri="{BB962C8B-B14F-4D97-AF65-F5344CB8AC3E}">
        <p14:creationId xmlns:p14="http://schemas.microsoft.com/office/powerpoint/2010/main" val="230190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scale (1:30) model of the </a:t>
            </a:r>
            <a:r>
              <a:rPr lang="en-US" sz="1200" i="1" kern="1200" dirty="0" smtClean="0">
                <a:solidFill>
                  <a:schemeClr val="tx1"/>
                </a:solidFill>
                <a:effectLst/>
                <a:latin typeface="+mn-lt"/>
                <a:ea typeface="+mn-ea"/>
                <a:cs typeface="+mn-cs"/>
              </a:rPr>
              <a:t>Escher X </a:t>
            </a:r>
            <a:r>
              <a:rPr lang="en-US" sz="1200" i="1" kern="1200" dirty="0" err="1" smtClean="0">
                <a:solidFill>
                  <a:schemeClr val="tx1"/>
                </a:solidFill>
                <a:effectLst/>
                <a:latin typeface="+mn-lt"/>
                <a:ea typeface="+mn-ea"/>
                <a:cs typeface="+mn-cs"/>
              </a:rPr>
              <a:t>nendo</a:t>
            </a:r>
            <a:r>
              <a:rPr lang="en-US" sz="1200" i="1" kern="1200" dirty="0" smtClean="0">
                <a:solidFill>
                  <a:schemeClr val="tx1"/>
                </a:solidFill>
                <a:effectLst/>
                <a:latin typeface="+mn-lt"/>
                <a:ea typeface="+mn-ea"/>
                <a:cs typeface="+mn-cs"/>
              </a:rPr>
              <a:t> | Between Two Worlds </a:t>
            </a:r>
            <a:r>
              <a:rPr lang="en-US" sz="1200" kern="1200" dirty="0" smtClean="0">
                <a:solidFill>
                  <a:schemeClr val="tx1"/>
                </a:solidFill>
                <a:effectLst/>
                <a:latin typeface="+mn-lt"/>
                <a:ea typeface="+mn-ea"/>
                <a:cs typeface="+mn-cs"/>
              </a:rPr>
              <a:t>exhibition design, including the Gallery Kitchen café on the right of the model.</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Oki Sato’s design is a series of interconnected spaces that follow the different themes of Escher’s work.  Each space has its own iteration (version) of the house icon, and draws the audience into the exhibition experience using the layering of black and white, the ordering of space and the different methods of displaying Escher’s works of art.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viewer is not a passive observer gazing at neatly framed prints on a gallery wall, but instead, having a physical experience with his work.</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How might this design by </a:t>
            </a:r>
            <a:r>
              <a:rPr lang="en-US" sz="1200" i="1" kern="1200" dirty="0" err="1" smtClean="0">
                <a:solidFill>
                  <a:schemeClr val="tx1"/>
                </a:solidFill>
                <a:effectLst/>
                <a:latin typeface="+mn-lt"/>
                <a:ea typeface="+mn-ea"/>
                <a:cs typeface="+mn-cs"/>
              </a:rPr>
              <a:t>nendo</a:t>
            </a:r>
            <a:r>
              <a:rPr lang="en-US" sz="1200" i="1" kern="1200" dirty="0" smtClean="0">
                <a:solidFill>
                  <a:schemeClr val="tx1"/>
                </a:solidFill>
                <a:effectLst/>
                <a:latin typeface="+mn-lt"/>
                <a:ea typeface="+mn-ea"/>
                <a:cs typeface="+mn-cs"/>
              </a:rPr>
              <a:t> impact the way in which the viewer experiences Escher’s work?</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How might it differ from a traditional presentation?</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Why might </a:t>
            </a:r>
            <a:r>
              <a:rPr lang="en-US" sz="1200" i="1" kern="1200" dirty="0" err="1" smtClean="0">
                <a:solidFill>
                  <a:schemeClr val="tx1"/>
                </a:solidFill>
                <a:effectLst/>
                <a:latin typeface="+mn-lt"/>
                <a:ea typeface="+mn-ea"/>
                <a:cs typeface="+mn-cs"/>
              </a:rPr>
              <a:t>nendo</a:t>
            </a:r>
            <a:r>
              <a:rPr lang="en-US" sz="1200" i="1" kern="1200" dirty="0" smtClean="0">
                <a:solidFill>
                  <a:schemeClr val="tx1"/>
                </a:solidFill>
                <a:effectLst/>
                <a:latin typeface="+mn-lt"/>
                <a:ea typeface="+mn-ea"/>
                <a:cs typeface="+mn-cs"/>
              </a:rPr>
              <a:t> have chosen to limit the design to a monochromatic </a:t>
            </a:r>
            <a:r>
              <a:rPr lang="en-US" sz="1200" i="1" kern="1200" dirty="0" err="1" smtClean="0">
                <a:solidFill>
                  <a:schemeClr val="tx1"/>
                </a:solidFill>
                <a:effectLst/>
                <a:latin typeface="+mn-lt"/>
                <a:ea typeface="+mn-ea"/>
                <a:cs typeface="+mn-cs"/>
              </a:rPr>
              <a:t>colour</a:t>
            </a:r>
            <a:r>
              <a:rPr lang="en-US" sz="1200" i="1" kern="1200" dirty="0" smtClean="0">
                <a:solidFill>
                  <a:schemeClr val="tx1"/>
                </a:solidFill>
                <a:effectLst/>
                <a:latin typeface="+mn-lt"/>
                <a:ea typeface="+mn-ea"/>
                <a:cs typeface="+mn-cs"/>
              </a:rPr>
              <a:t> scheme?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5</a:t>
            </a:fld>
            <a:endParaRPr lang="en-AU"/>
          </a:p>
        </p:txBody>
      </p:sp>
    </p:spTree>
    <p:extLst>
      <p:ext uri="{BB962C8B-B14F-4D97-AF65-F5344CB8AC3E}">
        <p14:creationId xmlns:p14="http://schemas.microsoft.com/office/powerpoint/2010/main" val="108556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Iterations are different versions or adaptations of an original idea or motif. </a:t>
            </a:r>
            <a:r>
              <a:rPr lang="en-US" sz="1200" kern="1200" dirty="0" err="1" smtClean="0">
                <a:solidFill>
                  <a:schemeClr val="tx1"/>
                </a:solidFill>
                <a:effectLst/>
                <a:latin typeface="+mn-lt"/>
                <a:ea typeface="+mn-ea"/>
                <a:cs typeface="+mn-cs"/>
              </a:rPr>
              <a:t>nendo</a:t>
            </a:r>
            <a:r>
              <a:rPr lang="en-US" sz="1200" kern="1200" dirty="0" smtClean="0">
                <a:solidFill>
                  <a:schemeClr val="tx1"/>
                </a:solidFill>
                <a:effectLst/>
                <a:latin typeface="+mn-lt"/>
                <a:ea typeface="+mn-ea"/>
                <a:cs typeface="+mn-cs"/>
              </a:rPr>
              <a:t> have made many iterations of the house motif throughout the exhibition. The iterations reflect the ideas that intrigued M.C. Escher: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tessellation and pattern filling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reflection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infinity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illusion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transformation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positive and negative space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Can you find examples in the exhibition design of the above ideas?</a:t>
            </a:r>
            <a:r>
              <a:rPr lang="en-AU"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Esher’s work is grouped in the exhibition in themes including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Early years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Observed World</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Regular Division of the Plane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Reflection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Infinity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Impossible structures</a:t>
            </a:r>
          </a:p>
          <a:p>
            <a:r>
              <a:rPr lang="en-AU"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students: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How does the exhibition design bring out these themes?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How is the design balanced with the work of M.C. Escher?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What measures are taken to present and protect Escher’s prints and drawings?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6</a:t>
            </a:fld>
            <a:endParaRPr lang="en-AU"/>
          </a:p>
        </p:txBody>
      </p:sp>
    </p:spTree>
    <p:extLst>
      <p:ext uri="{BB962C8B-B14F-4D97-AF65-F5344CB8AC3E}">
        <p14:creationId xmlns:p14="http://schemas.microsoft.com/office/powerpoint/2010/main" val="392717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Escher’s last work was titled </a:t>
            </a:r>
            <a:r>
              <a:rPr lang="en-US" sz="1200" i="1" kern="1200" dirty="0" smtClean="0">
                <a:solidFill>
                  <a:schemeClr val="tx1"/>
                </a:solidFill>
                <a:effectLst/>
                <a:latin typeface="+mn-lt"/>
                <a:ea typeface="+mn-ea"/>
                <a:cs typeface="+mn-cs"/>
              </a:rPr>
              <a:t>Snakes</a:t>
            </a:r>
            <a:r>
              <a:rPr lang="en-US" sz="1200" kern="1200" dirty="0" smtClean="0">
                <a:solidFill>
                  <a:schemeClr val="tx1"/>
                </a:solidFill>
                <a:effectLst/>
                <a:latin typeface="+mn-lt"/>
                <a:ea typeface="+mn-ea"/>
                <a:cs typeface="+mn-cs"/>
              </a:rPr>
              <a:t>, 1969. Inspired by </a:t>
            </a:r>
            <a:r>
              <a:rPr lang="en-US" sz="1200" i="1" kern="1200" dirty="0" smtClean="0">
                <a:solidFill>
                  <a:schemeClr val="tx1"/>
                </a:solidFill>
                <a:effectLst/>
                <a:latin typeface="+mn-lt"/>
                <a:ea typeface="+mn-ea"/>
                <a:cs typeface="+mn-cs"/>
              </a:rPr>
              <a:t>Snakes</a:t>
            </a:r>
            <a:r>
              <a:rPr lang="en-US" sz="1200" kern="1200" dirty="0" smtClean="0">
                <a:solidFill>
                  <a:schemeClr val="tx1"/>
                </a:solidFill>
                <a:effectLst/>
                <a:latin typeface="+mn-lt"/>
                <a:ea typeface="+mn-ea"/>
                <a:cs typeface="+mn-cs"/>
              </a:rPr>
              <a:t>, 1969 the last room for Escher’s work is built as a waist-high, house-shaped corridor that leads the way to the work via an appropriately serpentine route.</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How might this presentation of the work impact the viewer’s perception of it?</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167AF97-B01D-442C-92DF-F9731EE2374D}" type="slidenum">
              <a:rPr lang="en-AU" smtClean="0"/>
              <a:t>7</a:t>
            </a:fld>
            <a:endParaRPr lang="en-AU"/>
          </a:p>
        </p:txBody>
      </p:sp>
    </p:spTree>
    <p:extLst>
      <p:ext uri="{BB962C8B-B14F-4D97-AF65-F5344CB8AC3E}">
        <p14:creationId xmlns:p14="http://schemas.microsoft.com/office/powerpoint/2010/main" val="269805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Share this information with your students: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final section of the exhibition is a room presenting a new </a:t>
            </a:r>
            <a:r>
              <a:rPr lang="en-US" sz="1200" kern="1200" dirty="0" err="1" smtClean="0">
                <a:solidFill>
                  <a:schemeClr val="tx1"/>
                </a:solidFill>
                <a:effectLst/>
                <a:latin typeface="+mn-lt"/>
                <a:ea typeface="+mn-ea"/>
                <a:cs typeface="+mn-cs"/>
              </a:rPr>
              <a:t>nendo</a:t>
            </a:r>
            <a:r>
              <a:rPr lang="en-US" sz="1200" kern="1200" dirty="0" smtClean="0">
                <a:solidFill>
                  <a:schemeClr val="tx1"/>
                </a:solidFill>
                <a:effectLst/>
                <a:latin typeface="+mn-lt"/>
                <a:ea typeface="+mn-ea"/>
                <a:cs typeface="+mn-cs"/>
              </a:rPr>
              <a:t> collection. These objects, commissioned by the NGV, started as sketches and developed as paper mock-ups. The have evolved into an eleven-piece collection made from black-and-white painted metal.</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students: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Describe how design elements and principles are evident in these objects. </a:t>
            </a:r>
            <a:r>
              <a:rPr lang="en-US" sz="1200" i="1" kern="1200" dirty="0" smtClean="0">
                <a:solidFill>
                  <a:schemeClr val="tx1"/>
                </a:solidFill>
                <a:effectLst/>
                <a:latin typeface="+mn-lt"/>
                <a:ea typeface="+mn-ea"/>
                <a:cs typeface="+mn-cs"/>
              </a:rPr>
              <a:t>How do they reflect </a:t>
            </a:r>
            <a:r>
              <a:rPr lang="en-US" sz="1200" i="1" kern="1200" dirty="0" err="1" smtClean="0">
                <a:solidFill>
                  <a:schemeClr val="tx1"/>
                </a:solidFill>
                <a:effectLst/>
                <a:latin typeface="+mn-lt"/>
                <a:ea typeface="+mn-ea"/>
                <a:cs typeface="+mn-cs"/>
              </a:rPr>
              <a:t>nendo’s</a:t>
            </a:r>
            <a:r>
              <a:rPr lang="en-US" sz="1200" i="1" kern="1200" dirty="0" smtClean="0">
                <a:solidFill>
                  <a:schemeClr val="tx1"/>
                </a:solidFill>
                <a:effectLst/>
                <a:latin typeface="+mn-lt"/>
                <a:ea typeface="+mn-ea"/>
                <a:cs typeface="+mn-cs"/>
              </a:rPr>
              <a:t> style and Escher’s influence?</a:t>
            </a:r>
            <a:endParaRPr lang="en-AU" sz="1200" kern="1200" smtClean="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10"/>
          </p:nvPr>
        </p:nvSpPr>
        <p:spPr/>
        <p:txBody>
          <a:bodyPr/>
          <a:lstStyle/>
          <a:p>
            <a:fld id="{1167AF97-B01D-442C-92DF-F9731EE2374D}" type="slidenum">
              <a:rPr lang="en-AU" smtClean="0"/>
              <a:t>8</a:t>
            </a:fld>
            <a:endParaRPr lang="en-AU"/>
          </a:p>
        </p:txBody>
      </p:sp>
    </p:spTree>
    <p:extLst>
      <p:ext uri="{BB962C8B-B14F-4D97-AF65-F5344CB8AC3E}">
        <p14:creationId xmlns:p14="http://schemas.microsoft.com/office/powerpoint/2010/main" val="375238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A7F20F-9D65-4655-A8CD-84C8E051ECB1}" type="slidenum">
              <a:rPr lang="en-AU" smtClean="0"/>
              <a:t>‹#›</a:t>
            </a:fld>
            <a:endParaRPr lang="en-AU" dirty="0"/>
          </a:p>
        </p:txBody>
      </p:sp>
    </p:spTree>
    <p:extLst>
      <p:ext uri="{BB962C8B-B14F-4D97-AF65-F5344CB8AC3E}">
        <p14:creationId xmlns:p14="http://schemas.microsoft.com/office/powerpoint/2010/main" val="18192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EA7F20F-9D65-4655-A8CD-84C8E051ECB1}" type="slidenum">
              <a:rPr lang="en-AU" smtClean="0"/>
              <a:t>‹#›</a:t>
            </a:fld>
            <a:endParaRPr lang="en-AU" dirty="0"/>
          </a:p>
        </p:txBody>
      </p:sp>
    </p:spTree>
    <p:extLst>
      <p:ext uri="{BB962C8B-B14F-4D97-AF65-F5344CB8AC3E}">
        <p14:creationId xmlns:p14="http://schemas.microsoft.com/office/powerpoint/2010/main" val="29454897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07619"/>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27673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text&#10;&#10;Description automatically generated">
            <a:extLst>
              <a:ext uri="{FF2B5EF4-FFF2-40B4-BE49-F238E27FC236}">
                <a16:creationId xmlns:a16="http://schemas.microsoft.com/office/drawing/2014/main" id="{FBF612F8-133F-5441-9018-80D76E677FD9}"/>
              </a:ext>
            </a:extLst>
          </p:cNvPr>
          <p:cNvPicPr>
            <a:picLocks noChangeAspect="1"/>
          </p:cNvPicPr>
          <p:nvPr/>
        </p:nvPicPr>
        <p:blipFill>
          <a:blip r:embed="rId2"/>
          <a:stretch>
            <a:fillRect/>
          </a:stretch>
        </p:blipFill>
        <p:spPr>
          <a:xfrm>
            <a:off x="0" y="-1"/>
            <a:ext cx="13002684" cy="9752013"/>
          </a:xfrm>
          <a:prstGeom prst="rect">
            <a:avLst/>
          </a:prstGeom>
        </p:spPr>
      </p:pic>
    </p:spTree>
    <p:extLst>
      <p:ext uri="{BB962C8B-B14F-4D97-AF65-F5344CB8AC3E}">
        <p14:creationId xmlns:p14="http://schemas.microsoft.com/office/powerpoint/2010/main" val="68735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BC7B526-2985-1D42-9FA6-35A1A8F050C0}"/>
              </a:ext>
            </a:extLst>
          </p:cNvPr>
          <p:cNvPicPr>
            <a:picLocks noChangeAspect="1"/>
          </p:cNvPicPr>
          <p:nvPr/>
        </p:nvPicPr>
        <p:blipFill>
          <a:blip r:embed="rId3"/>
          <a:stretch>
            <a:fillRect/>
          </a:stretch>
        </p:blipFill>
        <p:spPr>
          <a:xfrm>
            <a:off x="0" y="-1"/>
            <a:ext cx="13002684" cy="9752013"/>
          </a:xfrm>
          <a:prstGeom prst="rect">
            <a:avLst/>
          </a:prstGeom>
        </p:spPr>
      </p:pic>
    </p:spTree>
    <p:extLst>
      <p:ext uri="{BB962C8B-B14F-4D97-AF65-F5344CB8AC3E}">
        <p14:creationId xmlns:p14="http://schemas.microsoft.com/office/powerpoint/2010/main" val="95451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875E686-23F7-5540-85E3-338A99EED211}"/>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21819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053E7BD-F36D-2740-86FD-8AE8ED1DE9ED}"/>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139444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sign with white text&#10;&#10;Description automatically generated">
            <a:extLst>
              <a:ext uri="{FF2B5EF4-FFF2-40B4-BE49-F238E27FC236}">
                <a16:creationId xmlns:a16="http://schemas.microsoft.com/office/drawing/2014/main" id="{1B484EB1-8C21-2E42-9887-D78228DE9576}"/>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338095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500BAFB-9941-C447-93B5-89AD362FE55D}"/>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422067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F2EB8D9-908B-3D43-947F-072BCEEBDD5F}"/>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215274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D699CD-64AE-F64F-8727-037CB44F21C3}"/>
              </a:ext>
            </a:extLst>
          </p:cNvPr>
          <p:cNvPicPr>
            <a:picLocks noChangeAspect="1"/>
          </p:cNvPicPr>
          <p:nvPr/>
        </p:nvPicPr>
        <p:blipFill>
          <a:blip r:embed="rId3"/>
          <a:stretch>
            <a:fillRect/>
          </a:stretch>
        </p:blipFill>
        <p:spPr>
          <a:xfrm>
            <a:off x="-1" y="0"/>
            <a:ext cx="13003213" cy="9752410"/>
          </a:xfrm>
          <a:prstGeom prst="rect">
            <a:avLst/>
          </a:prstGeom>
        </p:spPr>
      </p:pic>
    </p:spTree>
    <p:extLst>
      <p:ext uri="{BB962C8B-B14F-4D97-AF65-F5344CB8AC3E}">
        <p14:creationId xmlns:p14="http://schemas.microsoft.com/office/powerpoint/2010/main" val="39386786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78114F-CFF1-6A41-B380-94CC5720D96F}" vid="{B8A5155E-5C64-B843-B72A-D5623EA2CB50}"/>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78114F-CFF1-6A41-B380-94CC5720D96F}" vid="{B8A5155E-5C64-B843-B72A-D5623EA2CB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NGV_PPT_MASTER_WHITE</Template>
  <TotalTime>9617</TotalTime>
  <Words>981</Words>
  <Application>Microsoft Office PowerPoint</Application>
  <PresentationFormat>Custom</PresentationFormat>
  <Paragraphs>73</Paragraphs>
  <Slides>8</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Gallery of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Naava Lederman</dc:creator>
  <cp:lastModifiedBy>Ingrid Wood</cp:lastModifiedBy>
  <cp:revision>718</cp:revision>
  <cp:lastPrinted>2018-03-20T07:19:47Z</cp:lastPrinted>
  <dcterms:created xsi:type="dcterms:W3CDTF">2016-08-11T03:15:01Z</dcterms:created>
  <dcterms:modified xsi:type="dcterms:W3CDTF">2018-11-30T03:58:23Z</dcterms:modified>
</cp:coreProperties>
</file>