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7" r:id="rId3"/>
    <p:sldId id="270" r:id="rId4"/>
    <p:sldId id="271" r:id="rId5"/>
    <p:sldId id="272" r:id="rId6"/>
    <p:sldId id="273" r:id="rId7"/>
    <p:sldId id="277" r:id="rId8"/>
    <p:sldId id="27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0836" autoAdjust="0"/>
  </p:normalViewPr>
  <p:slideViewPr>
    <p:cSldViewPr snapToGrid="0">
      <p:cViewPr varScale="1">
        <p:scale>
          <a:sx n="93" d="100"/>
          <a:sy n="93" d="100"/>
        </p:scale>
        <p:origin x="1428"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EB822-7988-48D3-A6F7-01D75BE7FB3F}" type="datetimeFigureOut">
              <a:rPr lang="en-AU" smtClean="0"/>
              <a:t>5/06/2020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C3E1E-BC74-4871-A05D-CA2C8AB9FF05}" type="slidenum">
              <a:rPr lang="en-AU" smtClean="0"/>
              <a:t>‹#›</a:t>
            </a:fld>
            <a:endParaRPr lang="en-AU"/>
          </a:p>
        </p:txBody>
      </p:sp>
    </p:spTree>
    <p:extLst>
      <p:ext uri="{BB962C8B-B14F-4D97-AF65-F5344CB8AC3E}">
        <p14:creationId xmlns:p14="http://schemas.microsoft.com/office/powerpoint/2010/main" val="374286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following examples of objects, clothing and documents in The Krystyna Campbell-Pretty AM and Family Suffrage Research Collection are recommended for use with the activities in the full resource ‘Art and History | </a:t>
            </a:r>
            <a:r>
              <a:rPr lang="en-US" sz="1200" b="0" i="0" u="none" strike="noStrike" kern="1200" baseline="0" dirty="0" err="1">
                <a:solidFill>
                  <a:schemeClr val="tx1"/>
                </a:solidFill>
                <a:latin typeface="+mn-lt"/>
                <a:ea typeface="+mn-ea"/>
                <a:cs typeface="+mn-cs"/>
              </a:rPr>
              <a:t>Analysing</a:t>
            </a:r>
            <a:r>
              <a:rPr lang="en-US" sz="1200" b="0" i="0" u="none" strike="noStrike" kern="1200" baseline="0" dirty="0">
                <a:solidFill>
                  <a:schemeClr val="tx1"/>
                </a:solidFill>
                <a:latin typeface="+mn-lt"/>
                <a:ea typeface="+mn-ea"/>
                <a:cs typeface="+mn-cs"/>
              </a:rPr>
              <a:t> historical sources from the women’s suffrage movements’.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explore the Collection and find more sources to incorporate, visit NGV International or the NGV website </a:t>
            </a:r>
            <a:r>
              <a:rPr lang="en-AU" sz="1200" b="0" i="0" u="none" strike="noStrike" kern="1200" baseline="0" dirty="0">
                <a:solidFill>
                  <a:schemeClr val="tx1"/>
                </a:solidFill>
                <a:latin typeface="+mn-lt"/>
                <a:ea typeface="+mn-ea"/>
                <a:cs typeface="+mn-cs"/>
              </a:rPr>
              <a:t>https://www.ngv.vic.gov.au/exhibition/womens-suffrage-research-collection</a:t>
            </a:r>
            <a:endParaRPr lang="en-AU"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might think that women have always had the right to stand in elections and vote, but that isn’t the case. It wasn’t until the late 19th and early 20th century that women were given equal democratic freedoms to men, and only in certain countries, such as New Zealand and Australia. To create this change, women campaigned using both peaceful and confrontational tactics in </a:t>
            </a:r>
            <a:r>
              <a:rPr lang="en-US" sz="1200" b="0" i="0" u="none" strike="noStrike" kern="1200" baseline="0" dirty="0" err="1">
                <a:solidFill>
                  <a:schemeClr val="tx1"/>
                </a:solidFill>
                <a:latin typeface="+mn-lt"/>
                <a:ea typeface="+mn-ea"/>
                <a:cs typeface="+mn-cs"/>
              </a:rPr>
              <a:t>organised</a:t>
            </a:r>
            <a:r>
              <a:rPr lang="en-US" sz="1200" b="0" i="0" u="none" strike="noStrike" kern="1200" baseline="0" dirty="0">
                <a:solidFill>
                  <a:schemeClr val="tx1"/>
                </a:solidFill>
                <a:latin typeface="+mn-lt"/>
                <a:ea typeface="+mn-ea"/>
                <a:cs typeface="+mn-cs"/>
              </a:rPr>
              <a:t> societies known collectively as the women’s suffrage movement. In the United Kingdom, numerous women’s suffrage societies were established during the mid-19th century and women were eventually granted the same voting rights as men in England in 1928. This momentous event in social history was also a significant time in the history of popular design and fashion with the birth of modernism.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Designers and artists created </a:t>
            </a:r>
            <a:r>
              <a:rPr lang="en-US" sz="1200" b="0" i="0" u="none" strike="noStrike" kern="1200" baseline="0" dirty="0" err="1">
                <a:solidFill>
                  <a:schemeClr val="tx1"/>
                </a:solidFill>
                <a:latin typeface="+mn-lt"/>
                <a:ea typeface="+mn-ea"/>
                <a:cs typeface="+mn-cs"/>
              </a:rPr>
              <a:t>jewellery</a:t>
            </a:r>
            <a:r>
              <a:rPr lang="en-US" sz="1200" b="0" i="0" u="none" strike="noStrike" kern="1200" baseline="0" dirty="0">
                <a:solidFill>
                  <a:schemeClr val="tx1"/>
                </a:solidFill>
                <a:latin typeface="+mn-lt"/>
                <a:ea typeface="+mn-ea"/>
                <a:cs typeface="+mn-cs"/>
              </a:rPr>
              <a:t>, accessories, ceramics, banners, printed items and other artistic objects, which featured distinctive </a:t>
            </a:r>
            <a:r>
              <a:rPr lang="en-US" sz="1200" b="0" i="0" u="none" strike="noStrike" kern="1200" baseline="0" dirty="0" err="1">
                <a:solidFill>
                  <a:schemeClr val="tx1"/>
                </a:solidFill>
                <a:latin typeface="+mn-lt"/>
                <a:ea typeface="+mn-ea"/>
                <a:cs typeface="+mn-cs"/>
              </a:rPr>
              <a:t>colour</a:t>
            </a:r>
            <a:r>
              <a:rPr lang="en-US" sz="1200" b="0" i="0" u="none" strike="noStrike" kern="1200" baseline="0" dirty="0">
                <a:solidFill>
                  <a:schemeClr val="tx1"/>
                </a:solidFill>
                <a:latin typeface="+mn-lt"/>
                <a:ea typeface="+mn-ea"/>
                <a:cs typeface="+mn-cs"/>
              </a:rPr>
              <a:t> schemes and logos to promote the suffrage message and build their political advantage. Visual images defined the suffrage movement, from the purple, green and white sashes worn by the Women’s Social and Political Union, to the ‘Votes for Women’ posters designed by Hilda Dallas and distributed in their thousands around London and beyond. </a:t>
            </a:r>
          </a:p>
        </p:txBody>
      </p:sp>
      <p:sp>
        <p:nvSpPr>
          <p:cNvPr id="4" name="Slide Number Placeholder 3"/>
          <p:cNvSpPr>
            <a:spLocks noGrp="1"/>
          </p:cNvSpPr>
          <p:nvPr>
            <p:ph type="sldNum" sz="quarter" idx="5"/>
          </p:nvPr>
        </p:nvSpPr>
        <p:spPr/>
        <p:txBody>
          <a:bodyPr/>
          <a:lstStyle/>
          <a:p>
            <a:fld id="{14FC3E1E-BC74-4871-A05D-CA2C8AB9FF05}" type="slidenum">
              <a:rPr lang="en-AU" smtClean="0"/>
              <a:t>1</a:t>
            </a:fld>
            <a:endParaRPr lang="en-AU"/>
          </a:p>
        </p:txBody>
      </p:sp>
    </p:spTree>
    <p:extLst>
      <p:ext uri="{BB962C8B-B14F-4D97-AF65-F5344CB8AC3E}">
        <p14:creationId xmlns:p14="http://schemas.microsoft.com/office/powerpoint/2010/main" val="84502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Sashes were an essential part of the ‘suffrage uniform’ and were worn at demonstrations, processions and other public events to visually identify suffrage campaigners. This sash design was first seen at the Women’s Sunday march held on 21 June 1908. In the lead up to that event, the Women’s Social and Political Union treasurer, Emmeline </a:t>
            </a:r>
            <a:r>
              <a:rPr lang="en-US" sz="1200" b="0" i="0" u="none" strike="noStrike" kern="1200" baseline="0" dirty="0" err="1">
                <a:solidFill>
                  <a:schemeClr val="tx1"/>
                </a:solidFill>
                <a:latin typeface="+mn-lt"/>
                <a:ea typeface="+mn-ea"/>
                <a:cs typeface="+mn-cs"/>
              </a:rPr>
              <a:t>Pethick</a:t>
            </a:r>
            <a:r>
              <a:rPr lang="en-US" sz="1200" b="0" i="0" u="none" strike="noStrike" kern="1200" baseline="0" dirty="0">
                <a:solidFill>
                  <a:schemeClr val="tx1"/>
                </a:solidFill>
                <a:latin typeface="+mn-lt"/>
                <a:ea typeface="+mn-ea"/>
                <a:cs typeface="+mn-cs"/>
              </a:rPr>
              <a:t>-Lawrence selected the </a:t>
            </a:r>
            <a:r>
              <a:rPr lang="en-US" sz="1200" b="0" i="0" u="none" strike="noStrike" kern="1200" baseline="0" dirty="0" err="1">
                <a:solidFill>
                  <a:schemeClr val="tx1"/>
                </a:solidFill>
                <a:latin typeface="+mn-lt"/>
                <a:ea typeface="+mn-ea"/>
                <a:cs typeface="+mn-cs"/>
              </a:rPr>
              <a:t>colours</a:t>
            </a:r>
            <a:r>
              <a:rPr lang="en-US" sz="1200" b="0" i="0" u="none" strike="noStrike" kern="1200" baseline="0" dirty="0">
                <a:solidFill>
                  <a:schemeClr val="tx1"/>
                </a:solidFill>
                <a:latin typeface="+mn-lt"/>
                <a:ea typeface="+mn-ea"/>
                <a:cs typeface="+mn-cs"/>
              </a:rPr>
              <a:t> white (for purity), purple (for royalty, freedom and dignity), and green (for hope) to represent the WSPU. She impressed on women the importance of sporting the </a:t>
            </a:r>
            <a:r>
              <a:rPr lang="en-US" sz="1200" b="0" i="0" u="none" strike="noStrike" kern="1200" baseline="0" dirty="0" err="1">
                <a:solidFill>
                  <a:schemeClr val="tx1"/>
                </a:solidFill>
                <a:latin typeface="+mn-lt"/>
                <a:ea typeface="+mn-ea"/>
                <a:cs typeface="+mn-cs"/>
              </a:rPr>
              <a:t>colours</a:t>
            </a:r>
            <a:r>
              <a:rPr lang="en-US" sz="1200" b="0" i="0" u="none" strike="noStrike" kern="1200" baseline="0" dirty="0">
                <a:solidFill>
                  <a:schemeClr val="tx1"/>
                </a:solidFill>
                <a:latin typeface="+mn-lt"/>
                <a:ea typeface="+mn-ea"/>
                <a:cs typeface="+mn-cs"/>
              </a:rPr>
              <a:t>, rightly believing that the white, purple and green would become synonymous with the suffrage cause.</a:t>
            </a:r>
            <a:endParaRPr lang="en-AU" dirty="0"/>
          </a:p>
        </p:txBody>
      </p:sp>
      <p:sp>
        <p:nvSpPr>
          <p:cNvPr id="4" name="Slide Number Placeholder 3"/>
          <p:cNvSpPr>
            <a:spLocks noGrp="1"/>
          </p:cNvSpPr>
          <p:nvPr>
            <p:ph type="sldNum" sz="quarter" idx="5"/>
          </p:nvPr>
        </p:nvSpPr>
        <p:spPr/>
        <p:txBody>
          <a:bodyPr/>
          <a:lstStyle/>
          <a:p>
            <a:fld id="{14FC3E1E-BC74-4871-A05D-CA2C8AB9FF05}" type="slidenum">
              <a:rPr lang="en-AU" smtClean="0"/>
              <a:t>2</a:t>
            </a:fld>
            <a:endParaRPr lang="en-AU"/>
          </a:p>
        </p:txBody>
      </p:sp>
    </p:spTree>
    <p:extLst>
      <p:ext uri="{BB962C8B-B14F-4D97-AF65-F5344CB8AC3E}">
        <p14:creationId xmlns:p14="http://schemas.microsoft.com/office/powerpoint/2010/main" val="64501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Medals for </a:t>
            </a:r>
            <a:r>
              <a:rPr lang="en-US" sz="1200" b="0" i="0" u="none" strike="noStrike" kern="1200" baseline="0" dirty="0" err="1">
                <a:solidFill>
                  <a:schemeClr val="tx1"/>
                </a:solidFill>
                <a:latin typeface="+mn-lt"/>
                <a:ea typeface="+mn-ea"/>
                <a:cs typeface="+mn-cs"/>
              </a:rPr>
              <a:t>Valour</a:t>
            </a:r>
            <a:r>
              <a:rPr lang="en-US" sz="1200" b="0" i="0" u="none" strike="noStrike" kern="1200" baseline="0" dirty="0">
                <a:solidFill>
                  <a:schemeClr val="tx1"/>
                </a:solidFill>
                <a:latin typeface="+mn-lt"/>
                <a:ea typeface="+mn-ea"/>
                <a:cs typeface="+mn-cs"/>
              </a:rPr>
              <a:t>, such as this one and another in the Collection awarded to Grace Chappelow, were presented by the Women’s Social and Political Union to women who had endured a hunger strike while serving a prison sentence for an act of suffrage militancy. Few of these medals were awarded, making receiving one the crowning achievement for a suffragette. The significance of these medals is </a:t>
            </a:r>
            <a:r>
              <a:rPr lang="en-US" sz="1200" b="0" i="0" u="none" strike="noStrike" kern="1200" baseline="0" dirty="0" err="1">
                <a:solidFill>
                  <a:schemeClr val="tx1"/>
                </a:solidFill>
                <a:latin typeface="+mn-lt"/>
                <a:ea typeface="+mn-ea"/>
                <a:cs typeface="+mn-cs"/>
              </a:rPr>
              <a:t>emphasised</a:t>
            </a:r>
            <a:r>
              <a:rPr lang="en-US" sz="1200" b="0" i="0" u="none" strike="noStrike" kern="1200" baseline="0" dirty="0">
                <a:solidFill>
                  <a:schemeClr val="tx1"/>
                </a:solidFill>
                <a:latin typeface="+mn-lt"/>
                <a:ea typeface="+mn-ea"/>
                <a:cs typeface="+mn-cs"/>
              </a:rPr>
              <a:t> by their comparable design to military medals of bravery.</a:t>
            </a:r>
            <a:endParaRPr lang="en-AU" dirty="0"/>
          </a:p>
        </p:txBody>
      </p:sp>
      <p:sp>
        <p:nvSpPr>
          <p:cNvPr id="4" name="Slide Number Placeholder 3"/>
          <p:cNvSpPr>
            <a:spLocks noGrp="1"/>
          </p:cNvSpPr>
          <p:nvPr>
            <p:ph type="sldNum" sz="quarter" idx="5"/>
          </p:nvPr>
        </p:nvSpPr>
        <p:spPr/>
        <p:txBody>
          <a:bodyPr/>
          <a:lstStyle/>
          <a:p>
            <a:fld id="{14FC3E1E-BC74-4871-A05D-CA2C8AB9FF05}" type="slidenum">
              <a:rPr lang="en-AU" smtClean="0"/>
              <a:t>3</a:t>
            </a:fld>
            <a:endParaRPr lang="en-AU"/>
          </a:p>
        </p:txBody>
      </p:sp>
    </p:spTree>
    <p:extLst>
      <p:ext uri="{BB962C8B-B14F-4D97-AF65-F5344CB8AC3E}">
        <p14:creationId xmlns:p14="http://schemas.microsoft.com/office/powerpoint/2010/main" val="225036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1910, composer and suffrage campaigner Ethel Smyth composed </a:t>
            </a:r>
            <a:r>
              <a:rPr lang="en-US" sz="1200" b="0" i="1" u="none" strike="noStrike" kern="1200" baseline="0" dirty="0">
                <a:solidFill>
                  <a:schemeClr val="tx1"/>
                </a:solidFill>
                <a:latin typeface="+mn-lt"/>
                <a:ea typeface="+mn-ea"/>
                <a:cs typeface="+mn-cs"/>
              </a:rPr>
              <a:t>March of the Women </a:t>
            </a:r>
            <a:r>
              <a:rPr lang="en-US" sz="1200" b="0" i="0" u="none" strike="noStrike" kern="1200" baseline="0" dirty="0">
                <a:solidFill>
                  <a:schemeClr val="tx1"/>
                </a:solidFill>
                <a:latin typeface="+mn-lt"/>
                <a:ea typeface="+mn-ea"/>
                <a:cs typeface="+mn-cs"/>
              </a:rPr>
              <a:t>as the official anthem of the Women’s Social and Political Union, based on the rousing melody of a traditional Italian folk song. The lyrics were written by journalist and suffragist Cicely Hamilton. </a:t>
            </a:r>
            <a:r>
              <a:rPr lang="en-US" sz="1200" b="0" i="1" u="none" strike="noStrike" kern="1200" baseline="0" dirty="0">
                <a:solidFill>
                  <a:schemeClr val="tx1"/>
                </a:solidFill>
                <a:latin typeface="+mn-lt"/>
                <a:ea typeface="+mn-ea"/>
                <a:cs typeface="+mn-cs"/>
              </a:rPr>
              <a:t>March of the Women </a:t>
            </a:r>
            <a:r>
              <a:rPr lang="en-US" sz="1200" b="0" i="0" u="none" strike="noStrike" kern="1200" baseline="0" dirty="0">
                <a:solidFill>
                  <a:schemeClr val="tx1"/>
                </a:solidFill>
                <a:latin typeface="+mn-lt"/>
                <a:ea typeface="+mn-ea"/>
                <a:cs typeface="+mn-cs"/>
              </a:rPr>
              <a:t>was widely adopted around the world as a rallying cry for suffragists, and was sung at rallies, meetings and in prison. When composer Thomas Beecham visited Smyth in Holloway Prison in 1912, he reportedly found her conducting a group of women singing the anthem, keeping time with a toothbrush.</a:t>
            </a:r>
            <a:endParaRPr lang="en-AU" dirty="0"/>
          </a:p>
        </p:txBody>
      </p:sp>
      <p:sp>
        <p:nvSpPr>
          <p:cNvPr id="4" name="Slide Number Placeholder 3"/>
          <p:cNvSpPr>
            <a:spLocks noGrp="1"/>
          </p:cNvSpPr>
          <p:nvPr>
            <p:ph type="sldNum" sz="quarter" idx="5"/>
          </p:nvPr>
        </p:nvSpPr>
        <p:spPr/>
        <p:txBody>
          <a:bodyPr/>
          <a:lstStyle/>
          <a:p>
            <a:fld id="{14FC3E1E-BC74-4871-A05D-CA2C8AB9FF05}" type="slidenum">
              <a:rPr lang="en-AU" smtClean="0"/>
              <a:t>4</a:t>
            </a:fld>
            <a:endParaRPr lang="en-AU"/>
          </a:p>
        </p:txBody>
      </p:sp>
    </p:spTree>
    <p:extLst>
      <p:ext uri="{BB962C8B-B14F-4D97-AF65-F5344CB8AC3E}">
        <p14:creationId xmlns:p14="http://schemas.microsoft.com/office/powerpoint/2010/main" val="47337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Suffragette Selina Martin wrote this six-page typewritten account detailing the period from her arrest on 21 December 1909 to her release from Walton </a:t>
            </a:r>
            <a:r>
              <a:rPr lang="en-US" sz="1200" b="0" i="0" u="none" strike="noStrike" kern="1200" baseline="0" dirty="0" err="1">
                <a:solidFill>
                  <a:schemeClr val="tx1"/>
                </a:solidFill>
                <a:latin typeface="+mn-lt"/>
                <a:ea typeface="+mn-ea"/>
                <a:cs typeface="+mn-cs"/>
              </a:rPr>
              <a:t>Gaol</a:t>
            </a:r>
            <a:r>
              <a:rPr lang="en-US" sz="1200" b="0" i="0" u="none" strike="noStrike" kern="1200" baseline="0" dirty="0">
                <a:solidFill>
                  <a:schemeClr val="tx1"/>
                </a:solidFill>
                <a:latin typeface="+mn-lt"/>
                <a:ea typeface="+mn-ea"/>
                <a:cs typeface="+mn-cs"/>
              </a:rPr>
              <a:t> on 3 February 1910. In this first-person description, the reality and brutality of the suffrage hunger strikes and the subsequent force feeding of women who undertook them is graphically presented. Hunger strikes in </a:t>
            </a:r>
            <a:r>
              <a:rPr lang="en-US" sz="1200" b="0" i="0" u="none" strike="noStrike" kern="1200" baseline="0" dirty="0" err="1">
                <a:solidFill>
                  <a:schemeClr val="tx1"/>
                </a:solidFill>
                <a:latin typeface="+mn-lt"/>
                <a:ea typeface="+mn-ea"/>
                <a:cs typeface="+mn-cs"/>
              </a:rPr>
              <a:t>gaol</a:t>
            </a:r>
            <a:r>
              <a:rPr lang="en-US" sz="1200" b="0" i="0" u="none" strike="noStrike" kern="1200" baseline="0" dirty="0">
                <a:solidFill>
                  <a:schemeClr val="tx1"/>
                </a:solidFill>
                <a:latin typeface="+mn-lt"/>
                <a:ea typeface="+mn-ea"/>
                <a:cs typeface="+mn-cs"/>
              </a:rPr>
              <a:t> were seen by the leaders of the militant Women’s Social and Political Union as an important tool in </a:t>
            </a:r>
            <a:r>
              <a:rPr lang="en-US" sz="1200" b="0" i="0" u="none" strike="noStrike" kern="1200" baseline="0" dirty="0" err="1">
                <a:solidFill>
                  <a:schemeClr val="tx1"/>
                </a:solidFill>
                <a:latin typeface="+mn-lt"/>
                <a:ea typeface="+mn-ea"/>
                <a:cs typeface="+mn-cs"/>
              </a:rPr>
              <a:t>publicising</a:t>
            </a:r>
            <a:r>
              <a:rPr lang="en-US" sz="1200" b="0" i="0" u="none" strike="noStrike" kern="1200" baseline="0" dirty="0">
                <a:solidFill>
                  <a:schemeClr val="tx1"/>
                </a:solidFill>
                <a:latin typeface="+mn-lt"/>
                <a:ea typeface="+mn-ea"/>
                <a:cs typeface="+mn-cs"/>
              </a:rPr>
              <a:t> and arousing support for the suffrage movement, with accounts featured in </a:t>
            </a:r>
            <a:r>
              <a:rPr lang="en-US" sz="1200" b="0" i="1" u="none" strike="noStrike" kern="1200" baseline="0" dirty="0">
                <a:solidFill>
                  <a:schemeClr val="tx1"/>
                </a:solidFill>
                <a:latin typeface="+mn-lt"/>
                <a:ea typeface="+mn-ea"/>
                <a:cs typeface="+mn-cs"/>
              </a:rPr>
              <a:t>Votes for Women</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14FC3E1E-BC74-4871-A05D-CA2C8AB9FF05}" type="slidenum">
              <a:rPr lang="en-AU" smtClean="0"/>
              <a:t>5</a:t>
            </a:fld>
            <a:endParaRPr lang="en-AU"/>
          </a:p>
        </p:txBody>
      </p:sp>
    </p:spTree>
    <p:extLst>
      <p:ext uri="{BB962C8B-B14F-4D97-AF65-F5344CB8AC3E}">
        <p14:creationId xmlns:p14="http://schemas.microsoft.com/office/powerpoint/2010/main" val="36868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court summons was issued to suffragette Selina Martin (under her alias Mary Richards) in September 1909 when she was charged with </a:t>
            </a:r>
            <a:r>
              <a:rPr lang="en-US" sz="1200" b="0" i="0" u="none" strike="noStrike" kern="1200" baseline="0" dirty="0" err="1">
                <a:solidFill>
                  <a:schemeClr val="tx1"/>
                </a:solidFill>
                <a:latin typeface="+mn-lt"/>
                <a:ea typeface="+mn-ea"/>
                <a:cs typeface="+mn-cs"/>
              </a:rPr>
              <a:t>wilful</a:t>
            </a:r>
            <a:r>
              <a:rPr lang="en-US" sz="1200" b="0" i="0" u="none" strike="noStrike" kern="1200" baseline="0" dirty="0">
                <a:solidFill>
                  <a:schemeClr val="tx1"/>
                </a:solidFill>
                <a:latin typeface="+mn-lt"/>
                <a:ea typeface="+mn-ea"/>
                <a:cs typeface="+mn-cs"/>
              </a:rPr>
              <a:t> damage for smashing fourteen panes of glass. Martin was imprisoned many times and was effectively a ‘professional’ suffrage militant. She took part in five demonstrations that included militant incidents between May and September 1909 and spent much of the next year either in prison or recovering from hunger strikes. Only a relatively small group of women were willing to engage in militant activity, so activists like Martin were highly valued by the Pankhurst-led Women’s Social and Political Union.</a:t>
            </a:r>
            <a:endParaRPr lang="en-AU" dirty="0"/>
          </a:p>
          <a:p>
            <a:endParaRPr lang="en-AU" dirty="0"/>
          </a:p>
        </p:txBody>
      </p:sp>
      <p:sp>
        <p:nvSpPr>
          <p:cNvPr id="4" name="Slide Number Placeholder 3"/>
          <p:cNvSpPr>
            <a:spLocks noGrp="1"/>
          </p:cNvSpPr>
          <p:nvPr>
            <p:ph type="sldNum" sz="quarter" idx="5"/>
          </p:nvPr>
        </p:nvSpPr>
        <p:spPr/>
        <p:txBody>
          <a:bodyPr/>
          <a:lstStyle/>
          <a:p>
            <a:fld id="{14FC3E1E-BC74-4871-A05D-CA2C8AB9FF05}" type="slidenum">
              <a:rPr lang="en-AU" smtClean="0"/>
              <a:t>6</a:t>
            </a:fld>
            <a:endParaRPr lang="en-AU"/>
          </a:p>
        </p:txBody>
      </p:sp>
    </p:spTree>
    <p:extLst>
      <p:ext uri="{BB962C8B-B14F-4D97-AF65-F5344CB8AC3E}">
        <p14:creationId xmlns:p14="http://schemas.microsoft.com/office/powerpoint/2010/main" val="222959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figurine was first made in 1978 to mark fifty years of universal female suffrage in England. The figure holds a pamphlet in one hand and a ‘votes for women’ poster in the other, and wears a sash and rosette in the purple, white and green </a:t>
            </a:r>
            <a:r>
              <a:rPr lang="en-US" sz="1200" b="0" i="0" u="none" strike="noStrike" kern="1200" baseline="0" dirty="0" err="1">
                <a:solidFill>
                  <a:schemeClr val="tx1"/>
                </a:solidFill>
                <a:latin typeface="+mn-lt"/>
                <a:ea typeface="+mn-ea"/>
                <a:cs typeface="+mn-cs"/>
              </a:rPr>
              <a:t>colours</a:t>
            </a:r>
            <a:r>
              <a:rPr lang="en-US" sz="1200" b="0" i="0" u="none" strike="noStrike" kern="1200" baseline="0" dirty="0">
                <a:solidFill>
                  <a:schemeClr val="tx1"/>
                </a:solidFill>
                <a:latin typeface="+mn-lt"/>
                <a:ea typeface="+mn-ea"/>
                <a:cs typeface="+mn-cs"/>
              </a:rPr>
              <a:t> of the Women’s Social and Political Union. Royal Doulton was the first established ceramic firm</a:t>
            </a:r>
          </a:p>
          <a:p>
            <a:r>
              <a:rPr lang="en-US" sz="1200" b="0" i="0" u="none" strike="noStrike" kern="1200" baseline="0" dirty="0">
                <a:solidFill>
                  <a:schemeClr val="tx1"/>
                </a:solidFill>
                <a:latin typeface="+mn-lt"/>
                <a:ea typeface="+mn-ea"/>
                <a:cs typeface="+mn-cs"/>
              </a:rPr>
              <a:t>to create products inspired by the suffrage movement. In 1909, it produced two ceramic inkwell figurines that alluded to the 1909 suffrage march on parliament. Both figures were squat and featured dour facial expressions. Although not explicitly anti-suffragist, the inkwells did not depict suffrage activists in a positive light.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Named for suffragette leader Emmeline Pankhurst and her political adversary, Prime Minister Herbert Asquith, ‘</a:t>
            </a:r>
            <a:r>
              <a:rPr lang="en-US" sz="1200" b="0" i="0" u="none" strike="noStrike" kern="1200" baseline="0" dirty="0" err="1">
                <a:solidFill>
                  <a:schemeClr val="tx1"/>
                </a:solidFill>
                <a:latin typeface="+mn-lt"/>
                <a:ea typeface="+mn-ea"/>
                <a:cs typeface="+mn-cs"/>
              </a:rPr>
              <a:t>Pank</a:t>
            </a:r>
            <a:r>
              <a:rPr lang="en-US" sz="1200" b="0" i="0" u="none" strike="noStrike" kern="1200" baseline="0" dirty="0">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Squith</a:t>
            </a:r>
            <a:r>
              <a:rPr lang="en-US" sz="1200" b="0" i="0" u="none" strike="noStrike" kern="1200" baseline="0" dirty="0">
                <a:solidFill>
                  <a:schemeClr val="tx1"/>
                </a:solidFill>
                <a:latin typeface="+mn-lt"/>
                <a:ea typeface="+mn-ea"/>
                <a:cs typeface="+mn-cs"/>
              </a:rPr>
              <a:t>’ was one of many toys and games sold by the Women’s Social and Political Union to raise funds for their campaign. Games were a vehicle for the suffrage message to reach a broad audience and inoffensively enter middle-class homes. </a:t>
            </a:r>
            <a:r>
              <a:rPr lang="en-US" sz="1200" b="0" i="0" u="none" strike="noStrike" kern="1200" baseline="0" dirty="0" err="1">
                <a:solidFill>
                  <a:schemeClr val="tx1"/>
                </a:solidFill>
                <a:latin typeface="+mn-lt"/>
                <a:ea typeface="+mn-ea"/>
                <a:cs typeface="+mn-cs"/>
              </a:rPr>
              <a:t>Pank</a:t>
            </a:r>
            <a:r>
              <a:rPr lang="en-US" sz="1200" b="0" i="0" u="none" strike="noStrike" kern="1200" baseline="0" dirty="0">
                <a:solidFill>
                  <a:schemeClr val="tx1"/>
                </a:solidFill>
                <a:latin typeface="+mn-lt"/>
                <a:ea typeface="+mn-ea"/>
                <a:cs typeface="+mn-cs"/>
              </a:rPr>
              <a:t>-a-</a:t>
            </a:r>
            <a:r>
              <a:rPr lang="en-US" sz="1200" b="0" i="0" u="none" strike="noStrike" kern="1200" baseline="0" dirty="0" err="1">
                <a:solidFill>
                  <a:schemeClr val="tx1"/>
                </a:solidFill>
                <a:latin typeface="+mn-lt"/>
                <a:ea typeface="+mn-ea"/>
                <a:cs typeface="+mn-cs"/>
              </a:rPr>
              <a:t>Squith</a:t>
            </a:r>
            <a:r>
              <a:rPr lang="en-US" sz="1200" b="0" i="0" u="none" strike="noStrike" kern="1200" baseline="0" dirty="0">
                <a:solidFill>
                  <a:schemeClr val="tx1"/>
                </a:solidFill>
                <a:latin typeface="+mn-lt"/>
                <a:ea typeface="+mn-ea"/>
                <a:cs typeface="+mn-cs"/>
              </a:rPr>
              <a:t> is similar to Snakes and Ladders: each player moves their suffragette game figure along a spiral of squares from their ‘home’ to the Houses of Parliament, navigating obstacles, prejudices and obstructions along the way. The first player to reach the final square of ‘universal suffrage’ is the winner.</a:t>
            </a:r>
            <a:endParaRPr lang="en-AU" dirty="0"/>
          </a:p>
        </p:txBody>
      </p:sp>
      <p:sp>
        <p:nvSpPr>
          <p:cNvPr id="4" name="Slide Number Placeholder 3"/>
          <p:cNvSpPr>
            <a:spLocks noGrp="1"/>
          </p:cNvSpPr>
          <p:nvPr>
            <p:ph type="sldNum" sz="quarter" idx="5"/>
          </p:nvPr>
        </p:nvSpPr>
        <p:spPr/>
        <p:txBody>
          <a:bodyPr/>
          <a:lstStyle/>
          <a:p>
            <a:fld id="{14FC3E1E-BC74-4871-A05D-CA2C8AB9FF05}" type="slidenum">
              <a:rPr lang="en-AU" smtClean="0"/>
              <a:t>7</a:t>
            </a:fld>
            <a:endParaRPr lang="en-AU"/>
          </a:p>
        </p:txBody>
      </p:sp>
    </p:spTree>
    <p:extLst>
      <p:ext uri="{BB962C8B-B14F-4D97-AF65-F5344CB8AC3E}">
        <p14:creationId xmlns:p14="http://schemas.microsoft.com/office/powerpoint/2010/main" val="20562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87FBA0-5D29-491A-8719-9165A82F4081}" type="datetimeFigureOut">
              <a:rPr lang="en-AU" smtClean="0"/>
              <a:t>5/06/2020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308260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7FBA0-5D29-491A-8719-9165A82F4081}" type="datetimeFigureOut">
              <a:rPr lang="en-AU" smtClean="0"/>
              <a:t>5/06/2020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107111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7FBA0-5D29-491A-8719-9165A82F4081}" type="datetimeFigureOut">
              <a:rPr lang="en-AU" smtClean="0"/>
              <a:t>5/06/2020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151792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7FBA0-5D29-491A-8719-9165A82F4081}" type="datetimeFigureOut">
              <a:rPr lang="en-AU" smtClean="0"/>
              <a:t>5/06/2020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346306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87FBA0-5D29-491A-8719-9165A82F4081}" type="datetimeFigureOut">
              <a:rPr lang="en-AU" smtClean="0"/>
              <a:t>5/06/2020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80595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87FBA0-5D29-491A-8719-9165A82F4081}" type="datetimeFigureOut">
              <a:rPr lang="en-AU" smtClean="0"/>
              <a:t>5/06/2020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337767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87FBA0-5D29-491A-8719-9165A82F4081}" type="datetimeFigureOut">
              <a:rPr lang="en-AU" smtClean="0"/>
              <a:t>5/06/2020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63205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87FBA0-5D29-491A-8719-9165A82F4081}" type="datetimeFigureOut">
              <a:rPr lang="en-AU" smtClean="0"/>
              <a:t>5/06/2020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426715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7FBA0-5D29-491A-8719-9165A82F4081}" type="datetimeFigureOut">
              <a:rPr lang="en-AU" smtClean="0"/>
              <a:t>5/06/2020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409702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87FBA0-5D29-491A-8719-9165A82F4081}" type="datetimeFigureOut">
              <a:rPr lang="en-AU" smtClean="0"/>
              <a:t>5/06/2020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128519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87FBA0-5D29-491A-8719-9165A82F4081}" type="datetimeFigureOut">
              <a:rPr lang="en-AU" smtClean="0"/>
              <a:t>5/06/2020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DE3E22-5274-4C91-9C5A-0E1400F918B4}" type="slidenum">
              <a:rPr lang="en-AU" smtClean="0"/>
              <a:t>‹#›</a:t>
            </a:fld>
            <a:endParaRPr lang="en-AU"/>
          </a:p>
        </p:txBody>
      </p:sp>
    </p:spTree>
    <p:extLst>
      <p:ext uri="{BB962C8B-B14F-4D97-AF65-F5344CB8AC3E}">
        <p14:creationId xmlns:p14="http://schemas.microsoft.com/office/powerpoint/2010/main" val="266939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7FBA0-5D29-491A-8719-9165A82F4081}" type="datetimeFigureOut">
              <a:rPr lang="en-AU" smtClean="0"/>
              <a:t>5/06/2020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E3E22-5274-4C91-9C5A-0E1400F918B4}" type="slidenum">
              <a:rPr lang="en-AU" smtClean="0"/>
              <a:t>‹#›</a:t>
            </a:fld>
            <a:endParaRPr lang="en-AU"/>
          </a:p>
        </p:txBody>
      </p:sp>
    </p:spTree>
    <p:extLst>
      <p:ext uri="{BB962C8B-B14F-4D97-AF65-F5344CB8AC3E}">
        <p14:creationId xmlns:p14="http://schemas.microsoft.com/office/powerpoint/2010/main" val="4207333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6B954B-8F59-4075-97E1-49234D72A0ED}"/>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109509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ACD759-E4ED-4641-891F-B2E7A32314D9}"/>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5560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7DD045-B620-45E9-88DC-2424A7A9BDE2}"/>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36521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77599A-265B-4932-8D64-D9330D8785AE}"/>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419150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E1911-8C55-4DF7-8947-49AED7F5A925}"/>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361833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B7EC6E-36E5-443F-B1BA-E2C9AA3D3FE2}"/>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32385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8DCE4A-D570-4111-9CE4-CA1D34BEC562}"/>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9163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741B28-0901-418D-AABA-249CD86564A1}"/>
              </a:ext>
            </a:extLst>
          </p:cNvPr>
          <p:cNvPicPr>
            <a:picLocks noChangeAspect="1"/>
          </p:cNvPicPr>
          <p:nvPr/>
        </p:nvPicPr>
        <p:blipFill>
          <a:blip r:embed="rId2"/>
          <a:stretch>
            <a:fillRect/>
          </a:stretch>
        </p:blipFill>
        <p:spPr>
          <a:xfrm>
            <a:off x="0" y="5575"/>
            <a:ext cx="9144000" cy="6846849"/>
          </a:xfrm>
          <a:prstGeom prst="rect">
            <a:avLst/>
          </a:prstGeom>
        </p:spPr>
      </p:pic>
    </p:spTree>
    <p:extLst>
      <p:ext uri="{BB962C8B-B14F-4D97-AF65-F5344CB8AC3E}">
        <p14:creationId xmlns:p14="http://schemas.microsoft.com/office/powerpoint/2010/main" val="2698503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1058</Words>
  <Application>Microsoft Office PowerPoint</Application>
  <PresentationFormat>On-screen Show (4:3)</PresentationFormat>
  <Paragraphs>23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Bowen</dc:creator>
  <cp:lastModifiedBy>Rhiannon Bowen</cp:lastModifiedBy>
  <cp:revision>9</cp:revision>
  <dcterms:created xsi:type="dcterms:W3CDTF">2020-06-05T03:42:15Z</dcterms:created>
  <dcterms:modified xsi:type="dcterms:W3CDTF">2020-06-05T06:21:37Z</dcterms:modified>
</cp:coreProperties>
</file>