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Lst>
  <p:notesMasterIdLst>
    <p:notesMasterId r:id="rId15"/>
  </p:notesMasterIdLst>
  <p:sldIdLst>
    <p:sldId id="257" r:id="rId2"/>
    <p:sldId id="256" r:id="rId3"/>
    <p:sldId id="264" r:id="rId4"/>
    <p:sldId id="258" r:id="rId5"/>
    <p:sldId id="267" r:id="rId6"/>
    <p:sldId id="265" r:id="rId7"/>
    <p:sldId id="276" r:id="rId8"/>
    <p:sldId id="278" r:id="rId9"/>
    <p:sldId id="273" r:id="rId10"/>
    <p:sldId id="262" r:id="rId11"/>
    <p:sldId id="272" r:id="rId12"/>
    <p:sldId id="279" r:id="rId13"/>
    <p:sldId id="28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1F14D1-6662-4EFC-9A7C-E6193957260D}" v="14" dt="2023-06-26T03:07:14.678"/>
    <p1510:client id="{2CC22B84-FFEF-3261-0F19-CBFDCF0815DE}" v="109" dt="2023-08-08T04:02:29.233"/>
    <p1510:client id="{631B4C59-E534-3CFA-3974-440A8A8626D3}" v="133" dt="2023-07-18T23:18:11.723"/>
    <p1510:client id="{7DB63F42-F3E3-1FD4-1E3A-34BFFA06008A}" v="6" dt="2023-08-01T05:11:18.242"/>
    <p1510:client id="{8A479AEF-7EDF-3E55-F041-4E50602170E5}" v="4" dt="2023-07-06T06:10:03.517"/>
    <p1510:client id="{93C8CFEC-235D-2DE5-122E-3BEC0FACDE1E}" v="2" dt="2023-07-24T01:32:06.026"/>
    <p1510:client id="{AA91EBFE-9154-D7CB-8B05-EFA0FD5645E9}" v="2" dt="2023-07-27T07:07:24.186"/>
    <p1510:client id="{DB0D6CB2-0E24-7D74-63CC-C96029E29CA2}" v="18" dt="2023-08-01T03:27:35.5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215" autoAdjust="0"/>
  </p:normalViewPr>
  <p:slideViewPr>
    <p:cSldViewPr snapToGrid="0">
      <p:cViewPr varScale="1">
        <p:scale>
          <a:sx n="73" d="100"/>
          <a:sy n="73" d="100"/>
        </p:scale>
        <p:origin x="1914" y="60"/>
      </p:cViewPr>
      <p:guideLst>
        <p:guide orient="horz" pos="2115"/>
        <p:guide pos="3840"/>
      </p:guideLst>
    </p:cSldViewPr>
  </p:slideViewPr>
  <p:notesTextViewPr>
    <p:cViewPr>
      <p:scale>
        <a:sx n="1" d="1"/>
        <a:sy n="1" d="1"/>
      </p:scale>
      <p:origin x="0" y="-7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A87E3-9004-3341-9C41-55AF61B618D1}"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A246C-959F-BE4E-962F-1392FD862DC4}" type="slidenum">
              <a:rPr lang="en-US" smtClean="0"/>
              <a:t>‹#›</a:t>
            </a:fld>
            <a:endParaRPr lang="en-US"/>
          </a:p>
        </p:txBody>
      </p:sp>
    </p:spTree>
    <p:extLst>
      <p:ext uri="{BB962C8B-B14F-4D97-AF65-F5344CB8AC3E}">
        <p14:creationId xmlns:p14="http://schemas.microsoft.com/office/powerpoint/2010/main" val="2650396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gv.vic.gov.au/media_release/exclusive-world-premiere-pierre-bonnard-exhibition-in-melbourn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b="1" dirty="0"/>
              <a:t>Introduction to the Resource for Primary Students</a:t>
            </a:r>
            <a:endParaRPr lang="en-AU" dirty="0"/>
          </a:p>
          <a:p>
            <a:r>
              <a:rPr lang="en-AU" dirty="0"/>
              <a:t>This slide pack provides students and teachers with key information about the 2023 exhibition </a:t>
            </a:r>
            <a:r>
              <a:rPr lang="en-AU" i="1" dirty="0"/>
              <a:t>Pierre Bonnard: Inspired by India Mahdavi </a:t>
            </a:r>
            <a:r>
              <a:rPr lang="en-AU" dirty="0"/>
              <a:t>at the National Gallery of Victoria. It can be used before or after visiting the exhibition to scaffold and support student learning and extend their understanding of the works. </a:t>
            </a:r>
            <a:endParaRPr lang="en-AU" dirty="0">
              <a:cs typeface="Calibri"/>
            </a:endParaRPr>
          </a:p>
          <a:p>
            <a:endParaRPr lang="en-AU" b="1" dirty="0">
              <a:cs typeface="Calibri"/>
            </a:endParaRPr>
          </a:p>
          <a:p>
            <a:r>
              <a:rPr lang="en-AU" b="1" dirty="0">
                <a:cs typeface="Calibri"/>
              </a:rPr>
              <a:t>Introduction </a:t>
            </a:r>
            <a:r>
              <a:rPr lang="en-AU" sz="1200" b="1" kern="1200" dirty="0">
                <a:solidFill>
                  <a:schemeClr val="tx1"/>
                </a:solidFill>
                <a:effectLst/>
                <a:latin typeface="+mn-lt"/>
                <a:ea typeface="+mn-ea"/>
                <a:cs typeface="+mn-cs"/>
              </a:rPr>
              <a:t>to </a:t>
            </a:r>
            <a:r>
              <a:rPr lang="en-AU" sz="1200" b="1" i="1" kern="1200" dirty="0">
                <a:solidFill>
                  <a:schemeClr val="tx1"/>
                </a:solidFill>
                <a:effectLst/>
                <a:latin typeface="+mn-lt"/>
                <a:ea typeface="+mn-ea"/>
                <a:cs typeface="+mn-cs"/>
              </a:rPr>
              <a:t>Pierre Bonnard</a:t>
            </a:r>
            <a:endParaRPr lang="en-AU" sz="1200" kern="1200" dirty="0">
              <a:solidFill>
                <a:schemeClr val="tx1"/>
              </a:solidFill>
              <a:effectLst/>
              <a:latin typeface="+mn-lt"/>
              <a:cs typeface="Calibri"/>
            </a:endParaRPr>
          </a:p>
          <a:p>
            <a:r>
              <a:rPr lang="en-AU" sz="1200" b="0" i="0" u="none" strike="noStrike" kern="1200" dirty="0">
                <a:solidFill>
                  <a:schemeClr val="tx1"/>
                </a:solidFill>
                <a:effectLst/>
                <a:latin typeface="+mn-lt"/>
                <a:ea typeface="+mn-ea"/>
                <a:cs typeface="+mn-cs"/>
              </a:rPr>
              <a:t>The exhibition </a:t>
            </a:r>
            <a:r>
              <a:rPr lang="en-AU" sz="1200" b="0" i="1" u="none" strike="noStrike" kern="1200" dirty="0">
                <a:solidFill>
                  <a:schemeClr val="tx1"/>
                </a:solidFill>
                <a:effectLst/>
                <a:latin typeface="+mn-lt"/>
                <a:ea typeface="+mn-ea"/>
                <a:cs typeface="+mn-cs"/>
              </a:rPr>
              <a:t>Pierre Bonnard: designed by India Mahdavi </a:t>
            </a:r>
            <a:r>
              <a:rPr lang="en-AU" sz="1200" b="0" i="0" u="none" strike="noStrike" kern="1200" dirty="0">
                <a:solidFill>
                  <a:schemeClr val="tx1"/>
                </a:solidFill>
                <a:effectLst/>
                <a:latin typeface="+mn-lt"/>
                <a:ea typeface="+mn-ea"/>
                <a:cs typeface="+mn-cs"/>
              </a:rPr>
              <a:t>presents </a:t>
            </a:r>
            <a:r>
              <a:rPr lang="en-AU" dirty="0"/>
              <a:t>more than 100</a:t>
            </a:r>
            <a:r>
              <a:rPr lang="en-AU" sz="1200" b="0" i="0" u="none" strike="noStrike" kern="1200" dirty="0">
                <a:solidFill>
                  <a:schemeClr val="tx1"/>
                </a:solidFill>
                <a:effectLst/>
                <a:latin typeface="+mn-lt"/>
                <a:ea typeface="+mn-ea"/>
                <a:cs typeface="+mn-cs"/>
              </a:rPr>
              <a:t> works of art by French artist Pierre Bonnard, made from the late nineteenth century to the first half of the twentieth century. </a:t>
            </a:r>
            <a:endParaRPr lang="en-AU" dirty="0"/>
          </a:p>
          <a:p>
            <a:r>
              <a:rPr lang="en-AU" sz="1200" b="0" i="0" u="none" strike="noStrike" kern="1200" dirty="0">
                <a:solidFill>
                  <a:schemeClr val="tx1"/>
                </a:solidFill>
                <a:effectLst/>
                <a:latin typeface="+mn-lt"/>
                <a:ea typeface="+mn-ea"/>
                <a:cs typeface="+mn-cs"/>
              </a:rPr>
              <a:t>The exhibition includes paintings, drawings, photographs, folding screens and early cinema and comes mostly from the collection of the </a:t>
            </a:r>
            <a:r>
              <a:rPr lang="en-AU" sz="1200" b="0" i="0" u="none" strike="noStrike" kern="1200" dirty="0" err="1">
                <a:solidFill>
                  <a:schemeClr val="tx1"/>
                </a:solidFill>
                <a:effectLst/>
                <a:latin typeface="+mn-lt"/>
                <a:ea typeface="+mn-ea"/>
                <a:cs typeface="+mn-cs"/>
              </a:rPr>
              <a:t>Musée</a:t>
            </a:r>
            <a:r>
              <a:rPr lang="en-AU" sz="1200" b="0" i="0" u="none" strike="noStrike" kern="1200" dirty="0">
                <a:solidFill>
                  <a:schemeClr val="tx1"/>
                </a:solidFill>
                <a:effectLst/>
                <a:latin typeface="+mn-lt"/>
                <a:ea typeface="+mn-ea"/>
                <a:cs typeface="+mn-cs"/>
              </a:rPr>
              <a:t> d’Orsay, Paris, with loans from other art collections in France and beyond. </a:t>
            </a:r>
            <a:endParaRPr lang="en-AU" sz="1200" b="0" i="0" u="none" strike="noStrike" kern="1200" dirty="0">
              <a:solidFill>
                <a:schemeClr val="tx1"/>
              </a:solidFill>
              <a:effectLst/>
              <a:latin typeface="+mn-lt"/>
              <a:cs typeface="Calibri"/>
            </a:endParaRPr>
          </a:p>
          <a:p>
            <a:r>
              <a:rPr lang="en-AU" sz="1200" b="0" i="0" u="none" strike="noStrike" kern="1200" dirty="0">
                <a:solidFill>
                  <a:schemeClr val="tx1"/>
                </a:solidFill>
                <a:effectLst/>
                <a:latin typeface="+mn-lt"/>
                <a:ea typeface="+mn-ea"/>
                <a:cs typeface="+mn-cs"/>
              </a:rPr>
              <a:t>The exhibition’s scenography (exhibition staging) was designed by India Mahdavi, </a:t>
            </a:r>
            <a:r>
              <a:rPr lang="en-AU" dirty="0"/>
              <a:t>a</a:t>
            </a:r>
            <a:r>
              <a:rPr lang="en-AU" sz="1200" b="0" i="0" u="none" strike="noStrike" kern="1200" dirty="0">
                <a:solidFill>
                  <a:schemeClr val="tx1"/>
                </a:solidFill>
                <a:effectLst/>
                <a:latin typeface="+mn-lt"/>
                <a:ea typeface="+mn-ea"/>
                <a:cs typeface="+mn-cs"/>
              </a:rPr>
              <a:t> Paris-based designer who has been named as one of the world’s 100 most influential architect/ designers</a:t>
            </a:r>
            <a:r>
              <a:rPr lang="en-AU" dirty="0"/>
              <a:t> by Architectural Digest</a:t>
            </a:r>
            <a:r>
              <a:rPr lang="en-AU" sz="1200" b="0" i="0" u="none" strike="noStrike" kern="1200" dirty="0">
                <a:solidFill>
                  <a:schemeClr val="tx1"/>
                </a:solidFill>
                <a:effectLst/>
                <a:latin typeface="+mn-lt"/>
                <a:ea typeface="+mn-ea"/>
                <a:cs typeface="+mn-cs"/>
              </a:rPr>
              <a:t>.</a:t>
            </a:r>
            <a:endParaRPr lang="en-AU" sz="1200" b="0" i="0" u="none" strike="noStrike" kern="1200" dirty="0">
              <a:solidFill>
                <a:schemeClr val="tx1"/>
              </a:solidFill>
              <a:effectLst/>
              <a:latin typeface="+mn-lt"/>
              <a:cs typeface="Calibri"/>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Learning Objectives</a:t>
            </a:r>
            <a:r>
              <a:rPr lang="en-AU" b="1" dirty="0"/>
              <a:t> </a:t>
            </a:r>
            <a:endParaRPr lang="en-AU" dirty="0"/>
          </a:p>
          <a:p>
            <a:r>
              <a:rPr lang="en-AU" sz="1200" kern="1200" dirty="0">
                <a:solidFill>
                  <a:schemeClr val="tx1"/>
                </a:solidFill>
                <a:effectLst/>
                <a:latin typeface="+mn-lt"/>
                <a:ea typeface="+mn-ea"/>
                <a:cs typeface="+mn-cs"/>
              </a:rPr>
              <a:t>Analyse and interpret themes, concepts and ideas in Bonnard’s work and discuss how they are expressed.</a:t>
            </a:r>
            <a:r>
              <a:rPr lang="en-AU" dirty="0"/>
              <a:t> </a:t>
            </a:r>
            <a:endParaRPr lang="en-AU" sz="1200" kern="1200" dirty="0">
              <a:solidFill>
                <a:schemeClr val="tx1"/>
              </a:solidFill>
              <a:effectLst/>
              <a:latin typeface="+mn-lt"/>
              <a:cs typeface="Calibri"/>
            </a:endParaRPr>
          </a:p>
          <a:p>
            <a:pPr marL="171450" lvl="0" indent="-171450">
              <a:buFont typeface="Wingdings" panose="05000000000000000000" pitchFamily="2" charset="2"/>
              <a:buChar char="Ø"/>
            </a:pPr>
            <a:r>
              <a:rPr lang="en-AU" sz="1200" kern="1200" dirty="0">
                <a:solidFill>
                  <a:schemeClr val="tx1"/>
                </a:solidFill>
                <a:effectLst/>
                <a:latin typeface="+mn-lt"/>
                <a:ea typeface="+mn-ea"/>
                <a:cs typeface="+mn-cs"/>
              </a:rPr>
              <a:t>Identify and discuss important influences on Bonnard’s style and choices in art making.</a:t>
            </a:r>
            <a:endParaRPr lang="en-AU" sz="1200" kern="1200" dirty="0">
              <a:solidFill>
                <a:schemeClr val="tx1"/>
              </a:solidFill>
              <a:effectLst/>
              <a:latin typeface="+mn-lt"/>
              <a:cs typeface="Calibri"/>
            </a:endParaRPr>
          </a:p>
          <a:p>
            <a:pPr marL="171450" indent="-171450">
              <a:buFont typeface="Wingdings" panose="05000000000000000000" pitchFamily="2" charset="2"/>
              <a:buChar char="Ø"/>
            </a:pPr>
            <a:r>
              <a:rPr lang="en-AU" sz="1200" kern="1200" dirty="0">
                <a:solidFill>
                  <a:schemeClr val="tx1"/>
                </a:solidFill>
                <a:effectLst/>
                <a:latin typeface="+mn-lt"/>
                <a:ea typeface="+mn-ea"/>
                <a:cs typeface="+mn-cs"/>
              </a:rPr>
              <a:t>Explore Bonnard’s use of materials, techniques and processes to realise his intentions in his artworks.</a:t>
            </a:r>
            <a:r>
              <a:rPr lang="en-AU" dirty="0"/>
              <a:t> </a:t>
            </a:r>
            <a:endParaRPr lang="en-AU" sz="1200" kern="1200" dirty="0">
              <a:solidFill>
                <a:schemeClr val="tx1"/>
              </a:solidFill>
              <a:effectLst/>
              <a:latin typeface="+mn-lt"/>
              <a:cs typeface="Calibri"/>
            </a:endParaRPr>
          </a:p>
          <a:p>
            <a:pPr marL="171450" lvl="0" indent="-171450">
              <a:buFont typeface="Wingdings" panose="05000000000000000000" pitchFamily="2" charset="2"/>
              <a:buChar char="Ø"/>
            </a:pPr>
            <a:r>
              <a:rPr lang="en-AU" sz="1200" kern="1200" dirty="0">
                <a:solidFill>
                  <a:schemeClr val="tx1"/>
                </a:solidFill>
                <a:effectLst/>
                <a:latin typeface="+mn-lt"/>
                <a:ea typeface="+mn-ea"/>
                <a:cs typeface="+mn-cs"/>
              </a:rPr>
              <a:t>Identify and connect specific features of Bonnard’s work to a wider historical, cultural and social context.  </a:t>
            </a:r>
            <a:endParaRPr lang="en-AU" sz="1200" kern="1200" dirty="0">
              <a:solidFill>
                <a:schemeClr val="tx1"/>
              </a:solidFill>
              <a:effectLst/>
              <a:latin typeface="+mn-lt"/>
              <a:cs typeface="Calibri"/>
            </a:endParaRPr>
          </a:p>
          <a:p>
            <a:pPr marL="171450" lvl="0" indent="-171450">
              <a:buFont typeface="Wingdings" panose="05000000000000000000" pitchFamily="2" charset="2"/>
              <a:buChar char="Ø"/>
            </a:pPr>
            <a:r>
              <a:rPr lang="en-AU" sz="1200" kern="1200" dirty="0">
                <a:solidFill>
                  <a:schemeClr val="tx1"/>
                </a:solidFill>
                <a:effectLst/>
                <a:latin typeface="+mn-lt"/>
                <a:ea typeface="+mn-ea"/>
                <a:cs typeface="+mn-cs"/>
              </a:rPr>
              <a:t>Identify key elements in the exhibition design by India Mahdavi. Discuss how they draw on the work of Pierre Bonnard and how they impact the experience of the exhibition.</a:t>
            </a:r>
            <a:endParaRPr lang="en-AU"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22BA246C-959F-BE4E-962F-1392FD862DC4}" type="slidenum">
              <a:rPr lang="en-US" smtClean="0"/>
              <a:t>1</a:t>
            </a:fld>
            <a:endParaRPr lang="en-US"/>
          </a:p>
        </p:txBody>
      </p:sp>
    </p:spTree>
    <p:extLst>
      <p:ext uri="{BB962C8B-B14F-4D97-AF65-F5344CB8AC3E}">
        <p14:creationId xmlns:p14="http://schemas.microsoft.com/office/powerpoint/2010/main" val="1557824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lgn="l" defTabSz="914400">
              <a:lnSpc>
                <a:spcPct val="100000"/>
              </a:lnSpc>
              <a:spcBef>
                <a:spcPts val="0"/>
              </a:spcBef>
              <a:spcAft>
                <a:spcPts val="0"/>
              </a:spcAft>
              <a:buNone/>
              <a:tabLst/>
              <a:defRPr/>
            </a:pPr>
            <a:r>
              <a:rPr lang="en-AU" b="1" i="0" dirty="0"/>
              <a:t>Landscapes</a:t>
            </a:r>
            <a:endParaRPr lang="en-AU" i="0" dirty="0"/>
          </a:p>
          <a:p>
            <a:r>
              <a:rPr lang="en-AU" dirty="0"/>
              <a:t>Bonnard bought a little villa in Le </a:t>
            </a:r>
            <a:r>
              <a:rPr lang="en-AU" dirty="0" err="1"/>
              <a:t>Cannet</a:t>
            </a:r>
            <a:r>
              <a:rPr lang="en-AU" dirty="0"/>
              <a:t> in 1926. He called it </a:t>
            </a:r>
            <a:r>
              <a:rPr lang="en-AU" i="1" dirty="0"/>
              <a:t>Le Bosquet </a:t>
            </a:r>
            <a:r>
              <a:rPr lang="en-AU" i="0" dirty="0"/>
              <a:t>after the grove of trees that surrounded it</a:t>
            </a:r>
            <a:r>
              <a:rPr lang="en-AU" dirty="0"/>
              <a:t>. As Bonnard got older</a:t>
            </a:r>
            <a:r>
              <a:rPr lang="en-AU" dirty="0">
                <a:effectLst/>
              </a:rPr>
              <a:t>, </a:t>
            </a:r>
            <a:r>
              <a:rPr lang="en-AU" dirty="0"/>
              <a:t>he </a:t>
            </a:r>
            <a:r>
              <a:rPr lang="en-AU" dirty="0">
                <a:effectLst/>
              </a:rPr>
              <a:t>increasingly avoided the busyness of Paris</a:t>
            </a:r>
            <a:r>
              <a:rPr lang="en-AU" dirty="0"/>
              <a:t> and instead stayed in the countryside</a:t>
            </a:r>
            <a:r>
              <a:rPr lang="en-AU" dirty="0">
                <a:effectLst/>
              </a:rPr>
              <a:t>. In the last ten years of his life</a:t>
            </a:r>
            <a:r>
              <a:rPr lang="en-AU" dirty="0"/>
              <a:t>, and especially when he was in Le </a:t>
            </a:r>
            <a:r>
              <a:rPr lang="en-AU" dirty="0" err="1"/>
              <a:t>Cannet</a:t>
            </a:r>
            <a:r>
              <a:rPr lang="en-AU" dirty="0"/>
              <a:t>,</a:t>
            </a:r>
            <a:r>
              <a:rPr lang="en-AU" dirty="0">
                <a:effectLst/>
              </a:rPr>
              <a:t> Bonnard painted landscapes more than any other theme</a:t>
            </a:r>
            <a:r>
              <a:rPr lang="en-AU" dirty="0"/>
              <a:t>. </a:t>
            </a:r>
            <a:endParaRPr lang="en-US" dirty="0"/>
          </a:p>
          <a:p>
            <a:r>
              <a:rPr lang="en-AU" dirty="0"/>
              <a:t>As shown in </a:t>
            </a:r>
            <a:r>
              <a:rPr lang="en-AU" i="1" dirty="0"/>
              <a:t>The window,</a:t>
            </a:r>
            <a:r>
              <a:rPr lang="en-AU" dirty="0"/>
              <a:t> at</a:t>
            </a:r>
            <a:r>
              <a:rPr lang="en-AU" dirty="0">
                <a:effectLst/>
              </a:rPr>
              <a:t> Le </a:t>
            </a:r>
            <a:r>
              <a:rPr lang="en-AU" dirty="0" err="1">
                <a:effectLst/>
              </a:rPr>
              <a:t>Cannet</a:t>
            </a:r>
            <a:r>
              <a:rPr lang="en-AU" dirty="0">
                <a:effectLst/>
              </a:rPr>
              <a:t>, his landscapes became an explosion of colour</a:t>
            </a:r>
            <a:r>
              <a:rPr lang="en-AU" dirty="0"/>
              <a:t> and texture, making different elements of the landscape appear to dissolve into each other</a:t>
            </a:r>
            <a:r>
              <a:rPr lang="en-AU" dirty="0">
                <a:effectLst/>
              </a:rPr>
              <a:t>.</a:t>
            </a:r>
            <a:r>
              <a:rPr lang="en-AU" dirty="0"/>
              <a:t> </a:t>
            </a:r>
            <a:endParaRPr lang="en-US" dirty="0">
              <a:effectLst/>
            </a:endParaRPr>
          </a:p>
          <a:p>
            <a:endParaRPr lang="en-AU" b="1" dirty="0"/>
          </a:p>
          <a:p>
            <a:r>
              <a:rPr lang="en-AU" b="1" kern="1200" dirty="0">
                <a:effectLst/>
              </a:rPr>
              <a:t>Discussion prompts</a:t>
            </a:r>
            <a:endParaRPr lang="en-US" b="1" kern="1200" dirty="0">
              <a:effectLst/>
              <a:cs typeface="Calibri"/>
            </a:endParaRPr>
          </a:p>
          <a:p>
            <a:pPr marL="285750" indent="-285750">
              <a:buFont typeface="Wingdings" panose="05000000000000000000" pitchFamily="2" charset="2"/>
              <a:buChar char="Ø"/>
            </a:pPr>
            <a:r>
              <a:rPr lang="en-AU" i="1" dirty="0"/>
              <a:t>List some describing words for the colours </a:t>
            </a:r>
            <a:r>
              <a:rPr lang="en-AU" i="1" kern="1200" dirty="0">
                <a:effectLst/>
              </a:rPr>
              <a:t>and </a:t>
            </a:r>
            <a:r>
              <a:rPr lang="en-AU" i="1" dirty="0"/>
              <a:t>textures you see in these paintings. </a:t>
            </a:r>
            <a:r>
              <a:rPr lang="en-AU" i="1" kern="1200" dirty="0">
                <a:effectLst/>
              </a:rPr>
              <a:t>What </a:t>
            </a:r>
            <a:r>
              <a:rPr lang="en-AU" i="1" dirty="0"/>
              <a:t>mood or </a:t>
            </a:r>
            <a:r>
              <a:rPr lang="en-AU" i="1" kern="1200" dirty="0">
                <a:effectLst/>
              </a:rPr>
              <a:t>feeling </a:t>
            </a:r>
            <a:r>
              <a:rPr lang="en-AU" i="1" dirty="0"/>
              <a:t>do these create </a:t>
            </a:r>
            <a:r>
              <a:rPr lang="en-AU" i="1" kern="1200" dirty="0">
                <a:effectLst/>
              </a:rPr>
              <a:t>in </a:t>
            </a:r>
            <a:r>
              <a:rPr lang="en-AU" i="1" dirty="0"/>
              <a:t>each painting</a:t>
            </a:r>
            <a:r>
              <a:rPr lang="en-AU" i="1" kern="1200" dirty="0">
                <a:effectLst/>
              </a:rPr>
              <a:t>?</a:t>
            </a:r>
            <a:endParaRPr lang="en-US" kern="1200" dirty="0">
              <a:effectLst/>
            </a:endParaRPr>
          </a:p>
          <a:p>
            <a:pPr marL="285750" indent="-285750">
              <a:buFont typeface="Wingdings" panose="05000000000000000000" pitchFamily="2" charset="2"/>
              <a:buChar char="Ø"/>
            </a:pPr>
            <a:r>
              <a:rPr lang="en-AU" i="1" dirty="0"/>
              <a:t>Where can you see </a:t>
            </a:r>
            <a:r>
              <a:rPr lang="en-AU" i="1" kern="1200" dirty="0">
                <a:effectLst/>
              </a:rPr>
              <a:t>different </a:t>
            </a:r>
            <a:r>
              <a:rPr lang="en-AU" i="1" dirty="0"/>
              <a:t>elements </a:t>
            </a:r>
            <a:r>
              <a:rPr lang="en-AU" i="1" kern="1200" dirty="0">
                <a:effectLst/>
              </a:rPr>
              <a:t>of the </a:t>
            </a:r>
            <a:r>
              <a:rPr lang="en-AU" i="1" dirty="0"/>
              <a:t>landscape appearing to dissolve into each other</a:t>
            </a:r>
            <a:r>
              <a:rPr lang="en-AU" i="1" kern="1200" dirty="0">
                <a:effectLst/>
              </a:rPr>
              <a:t>?</a:t>
            </a:r>
            <a:r>
              <a:rPr lang="en-AU" i="1" dirty="0"/>
              <a:t> </a:t>
            </a:r>
            <a:endParaRPr lang="en-US" kern="1200" dirty="0">
              <a:effectLst/>
            </a:endParaRPr>
          </a:p>
          <a:p>
            <a:pPr marL="285750" indent="-285750">
              <a:buFont typeface="Wingdings" panose="05000000000000000000" pitchFamily="2" charset="2"/>
              <a:buChar char="Ø"/>
            </a:pPr>
            <a:r>
              <a:rPr lang="en-AU" i="1" kern="1200" dirty="0">
                <a:effectLst/>
              </a:rPr>
              <a:t>What are the landscapes </a:t>
            </a:r>
            <a:r>
              <a:rPr lang="en-AU" i="1" dirty="0"/>
              <a:t>or places </a:t>
            </a:r>
            <a:r>
              <a:rPr lang="en-AU" i="1" kern="1200" dirty="0">
                <a:effectLst/>
              </a:rPr>
              <a:t>that are special to you? </a:t>
            </a:r>
            <a:r>
              <a:rPr lang="en-AU" i="1" dirty="0"/>
              <a:t>What colours and textures would </a:t>
            </a:r>
            <a:r>
              <a:rPr lang="en-AU" i="1" kern="1200" dirty="0">
                <a:effectLst/>
              </a:rPr>
              <a:t>you</a:t>
            </a:r>
            <a:r>
              <a:rPr lang="en-AU" i="1" dirty="0"/>
              <a:t> use to create a painting of these and why</a:t>
            </a:r>
            <a:r>
              <a:rPr lang="en-AU" i="1" kern="1200" dirty="0">
                <a:effectLst/>
              </a:rPr>
              <a:t>?</a:t>
            </a:r>
            <a:endParaRPr lang="en-US" dirty="0"/>
          </a:p>
          <a:p>
            <a:endParaRPr lang="en-US" dirty="0"/>
          </a:p>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10</a:t>
            </a:fld>
            <a:endParaRPr lang="en-US"/>
          </a:p>
        </p:txBody>
      </p:sp>
    </p:spTree>
    <p:extLst>
      <p:ext uri="{BB962C8B-B14F-4D97-AF65-F5344CB8AC3E}">
        <p14:creationId xmlns:p14="http://schemas.microsoft.com/office/powerpoint/2010/main" val="3372197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b="1" dirty="0"/>
              <a:t>Designed by India Mahdavi</a:t>
            </a:r>
            <a:endParaRPr lang="en-AU" i="0" kern="1200" cap="none" dirty="0">
              <a:effectLst/>
            </a:endParaRPr>
          </a:p>
          <a:p>
            <a:endParaRPr lang="en-AU" dirty="0"/>
          </a:p>
          <a:p>
            <a:r>
              <a:rPr lang="en-AU" b="0" i="0" kern="1200" cap="none" dirty="0">
                <a:effectLst/>
              </a:rPr>
              <a:t>India Mahdavi </a:t>
            </a:r>
            <a:r>
              <a:rPr lang="en-AU" b="0" i="0" kern="1200" dirty="0">
                <a:effectLst/>
              </a:rPr>
              <a:t>is an architect and designer, most famous for her use of </a:t>
            </a:r>
            <a:r>
              <a:rPr lang="en-AU" dirty="0"/>
              <a:t>bold </a:t>
            </a:r>
            <a:r>
              <a:rPr lang="en-AU" b="0" i="0" kern="1200" dirty="0">
                <a:effectLst/>
              </a:rPr>
              <a:t>colour, </a:t>
            </a:r>
            <a:r>
              <a:rPr lang="en-AU" dirty="0"/>
              <a:t>texture </a:t>
            </a:r>
            <a:r>
              <a:rPr lang="en-AU" b="0" i="0" kern="1200" dirty="0">
                <a:effectLst/>
              </a:rPr>
              <a:t>and pattern to </a:t>
            </a:r>
            <a:r>
              <a:rPr lang="en-AU" dirty="0"/>
              <a:t>craft </a:t>
            </a:r>
            <a:r>
              <a:rPr lang="en-AU" b="0" i="0" kern="1200" dirty="0">
                <a:effectLst/>
              </a:rPr>
              <a:t>distinctive interiors. She was commissioned by the National Gallery of Victoria to </a:t>
            </a:r>
            <a:r>
              <a:rPr lang="en-AU" dirty="0"/>
              <a:t>develop a series of immersive environments in which to display </a:t>
            </a:r>
            <a:r>
              <a:rPr lang="en-AU" b="0" i="0" kern="1200" dirty="0">
                <a:effectLst/>
              </a:rPr>
              <a:t>Bonnard’s </a:t>
            </a:r>
            <a:r>
              <a:rPr lang="en-AU" dirty="0"/>
              <a:t>works. </a:t>
            </a:r>
            <a:endParaRPr lang="en-AU" b="0" i="0" kern="1200" dirty="0">
              <a:effectLst/>
            </a:endParaRPr>
          </a:p>
          <a:p>
            <a:endParaRPr lang="en-AU" dirty="0"/>
          </a:p>
          <a:p>
            <a:r>
              <a:rPr lang="en-AU" b="0" i="0" kern="1200" dirty="0">
                <a:effectLst/>
              </a:rPr>
              <a:t>Mahdavi studied architecture in France and then industrial design, graphic design, and furniture design in New York</a:t>
            </a:r>
            <a:r>
              <a:rPr lang="en-AU" dirty="0"/>
              <a:t>. She worked for prominent interior designer Christian </a:t>
            </a:r>
            <a:r>
              <a:rPr lang="en-AU" dirty="0" err="1"/>
              <a:t>Liagre</a:t>
            </a:r>
            <a:r>
              <a:rPr lang="en-AU" dirty="0"/>
              <a:t> </a:t>
            </a:r>
            <a:r>
              <a:rPr lang="en-AU" b="0" i="0" kern="1200" dirty="0">
                <a:effectLst/>
              </a:rPr>
              <a:t>in Paris </a:t>
            </a:r>
            <a:r>
              <a:rPr lang="en-AU" dirty="0"/>
              <a:t>before founding </a:t>
            </a:r>
            <a:r>
              <a:rPr lang="en-AU" b="0" i="0" kern="1200" dirty="0">
                <a:effectLst/>
              </a:rPr>
              <a:t>her own </a:t>
            </a:r>
            <a:r>
              <a:rPr lang="en-AU" dirty="0"/>
              <a:t>studio </a:t>
            </a:r>
            <a:r>
              <a:rPr lang="en-AU" b="0" i="0" kern="1200" dirty="0">
                <a:effectLst/>
              </a:rPr>
              <a:t>in 2000</a:t>
            </a:r>
            <a:r>
              <a:rPr lang="en-AU" dirty="0"/>
              <a:t>. Her studio produces</a:t>
            </a:r>
            <a:r>
              <a:rPr lang="en-AU" b="0" i="0" kern="1200" dirty="0">
                <a:effectLst/>
              </a:rPr>
              <a:t> furniture and objects</a:t>
            </a:r>
            <a:r>
              <a:rPr lang="en-AU" dirty="0"/>
              <a:t>,</a:t>
            </a:r>
            <a:r>
              <a:rPr lang="en-AU" b="0" i="0" kern="1200" dirty="0">
                <a:effectLst/>
              </a:rPr>
              <a:t> </a:t>
            </a:r>
            <a:r>
              <a:rPr lang="en-AU" dirty="0"/>
              <a:t>as well as interiors for</a:t>
            </a:r>
            <a:r>
              <a:rPr lang="en-AU" b="0" i="0" kern="1200" dirty="0">
                <a:effectLst/>
              </a:rPr>
              <a:t> clients that include restaurants, hotels, boutiques and retail spaces</a:t>
            </a:r>
            <a:r>
              <a:rPr lang="en-AU" dirty="0"/>
              <a:t>.</a:t>
            </a:r>
          </a:p>
          <a:p>
            <a:endParaRPr lang="en-AU" dirty="0"/>
          </a:p>
          <a:p>
            <a:r>
              <a:rPr lang="en-AU" dirty="0"/>
              <a:t>In developing the exhibition design, Mahdavi drew inspiration from different moments in Bonnard’s life and career, from his early work with the highly decorative Nabi artists, to his engagement with the worlds of music and theatre, to his love of the domestic interior. Through this engagement with Bonnard’s practice, Mahdavi transformed the NGV’s galleries into interiors for Bonnard’s art, with furniture, lighting and wallpapers based on elements of her favourite paintings. </a:t>
            </a:r>
          </a:p>
          <a:p>
            <a:endParaRPr lang="en-AU" dirty="0"/>
          </a:p>
          <a:p>
            <a:r>
              <a:rPr lang="en-AU" dirty="0"/>
              <a:t>‘</a:t>
            </a:r>
            <a:r>
              <a:rPr lang="en-AU" b="0" i="0" kern="1200" dirty="0">
                <a:effectLst/>
              </a:rPr>
              <a:t>Monsieur Bonnard and I share the same passion: colour</a:t>
            </a:r>
            <a:r>
              <a:rPr lang="en-AU" dirty="0"/>
              <a:t>.’ </a:t>
            </a:r>
            <a:r>
              <a:rPr lang="en-AU" b="0" i="0" kern="1200" dirty="0">
                <a:effectLst/>
              </a:rPr>
              <a:t>said India Mahdavi. </a:t>
            </a:r>
            <a:r>
              <a:rPr lang="en-AU" dirty="0"/>
              <a:t>‘</a:t>
            </a:r>
            <a:r>
              <a:rPr lang="en-AU" b="0" i="0" kern="1200" dirty="0">
                <a:effectLst/>
              </a:rPr>
              <a:t>I love his subjective perception of colour</a:t>
            </a:r>
            <a:r>
              <a:rPr lang="en-AU" dirty="0"/>
              <a:t> – the way he transforms the intimacy of everyday life into something sublime – </a:t>
            </a:r>
            <a:r>
              <a:rPr lang="en-AU" b="0" i="0" kern="1200" dirty="0">
                <a:effectLst/>
              </a:rPr>
              <a:t>how he invites us into his home, to look through a bathroom door, or to look out through the window onto the sunset in Le </a:t>
            </a:r>
            <a:r>
              <a:rPr lang="en-AU" b="0" i="0" kern="1200" dirty="0" err="1">
                <a:effectLst/>
              </a:rPr>
              <a:t>Cannet</a:t>
            </a:r>
            <a:r>
              <a:rPr lang="en-AU" dirty="0"/>
              <a:t>.’ (16)</a:t>
            </a:r>
            <a:endParaRPr lang="en-AU" b="0" i="0" kern="1200" dirty="0">
              <a:effectLst/>
            </a:endParaRPr>
          </a:p>
          <a:p>
            <a:endParaRPr lang="en-AU" i="0" kern="1200" dirty="0">
              <a:effectLst/>
            </a:endParaRPr>
          </a:p>
          <a:p>
            <a:r>
              <a:rPr lang="en-AU" b="1" kern="1200" dirty="0">
                <a:effectLst/>
              </a:rPr>
              <a:t>Discussion prompts</a:t>
            </a:r>
            <a:endParaRPr lang="en-AU" kern="1200" dirty="0">
              <a:effectLst/>
            </a:endParaRPr>
          </a:p>
          <a:p>
            <a:pPr marL="285750" indent="-285750">
              <a:buFont typeface="Wingdings" panose="05000000000000000000" pitchFamily="2" charset="2"/>
              <a:buChar char="Ø"/>
            </a:pPr>
            <a:r>
              <a:rPr lang="en-US" i="1" dirty="0"/>
              <a:t>Detail how Mahdavi</a:t>
            </a:r>
            <a:r>
              <a:rPr lang="en-US" i="1" kern="1200" dirty="0">
                <a:effectLst/>
              </a:rPr>
              <a:t> </a:t>
            </a:r>
            <a:r>
              <a:rPr lang="en-US" i="1" dirty="0"/>
              <a:t>draws on elements </a:t>
            </a:r>
            <a:r>
              <a:rPr lang="en-US" i="1" kern="1200" dirty="0">
                <a:effectLst/>
              </a:rPr>
              <a:t>of Bonnard’s work</a:t>
            </a:r>
            <a:r>
              <a:rPr lang="en-US" i="1" dirty="0"/>
              <a:t> for her scenography.</a:t>
            </a:r>
            <a:endParaRPr lang="en-US" dirty="0"/>
          </a:p>
          <a:p>
            <a:pPr marL="285750" indent="-285750">
              <a:buFont typeface="Wingdings" panose="05000000000000000000" pitchFamily="2" charset="2"/>
              <a:buChar char="Ø"/>
              <a:defRPr/>
            </a:pPr>
            <a:r>
              <a:rPr lang="en-AU" i="1" dirty="0"/>
              <a:t>Mahdavi responds</a:t>
            </a:r>
            <a:r>
              <a:rPr lang="en-AU" b="0" i="1" kern="1200" dirty="0">
                <a:effectLst/>
              </a:rPr>
              <a:t> to colour with all her senses. She says mint green is a colour that makes her thirsty and says the colour of her childhood is strawberry milkshake. </a:t>
            </a:r>
            <a:r>
              <a:rPr lang="en-AU" i="1" dirty="0"/>
              <a:t>What associations do certain colours have for you? Does Bonnard's colour palette evoke certain feelings?</a:t>
            </a:r>
            <a:endParaRPr lang="en-AU" dirty="0"/>
          </a:p>
          <a:p>
            <a:pPr>
              <a:defRPr/>
            </a:pPr>
            <a:endParaRPr lang="en-AU" dirty="0"/>
          </a:p>
          <a:p>
            <a:pPr>
              <a:defRPr/>
            </a:pPr>
            <a:r>
              <a:rPr lang="en-US" b="1" dirty="0"/>
              <a:t>Further Investigation</a:t>
            </a:r>
            <a:endParaRPr lang="en-AU" dirty="0"/>
          </a:p>
          <a:p>
            <a:pPr marL="285750" indent="-285750">
              <a:buFont typeface="Wingdings"/>
              <a:buChar char="•"/>
              <a:defRPr/>
            </a:pPr>
            <a:r>
              <a:rPr lang="en-US" i="1" dirty="0"/>
              <a:t>Choose an element of Bonnard’s painting and use it as inspiration to design a piece of furniture or a pattern for fabric or wallpaper.</a:t>
            </a:r>
            <a:endParaRPr lang="en-AU" b="0" i="0" kern="1200" cap="none" dirty="0">
              <a:effectLst/>
            </a:endParaRPr>
          </a:p>
          <a:p>
            <a:endParaRPr lang="en-AU" sz="1200" b="1" i="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11</a:t>
            </a:fld>
            <a:endParaRPr lang="en-US"/>
          </a:p>
        </p:txBody>
      </p:sp>
    </p:spTree>
    <p:extLst>
      <p:ext uri="{BB962C8B-B14F-4D97-AF65-F5344CB8AC3E}">
        <p14:creationId xmlns:p14="http://schemas.microsoft.com/office/powerpoint/2010/main" val="936107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b="1"/>
              <a:t>References</a:t>
            </a:r>
            <a:endParaRPr lang="en-AU"/>
          </a:p>
          <a:p>
            <a:r>
              <a:rPr lang="en-AU"/>
              <a:t>(1) National Gallery </a:t>
            </a:r>
            <a:r>
              <a:rPr lang="en-AU" b="0" kern="1200">
                <a:effectLst/>
              </a:rPr>
              <a:t>of </a:t>
            </a:r>
            <a:r>
              <a:rPr lang="en-AU"/>
              <a:t>Victoria</a:t>
            </a:r>
            <a:r>
              <a:rPr lang="en-AU" b="0" kern="1200">
                <a:effectLst/>
              </a:rPr>
              <a:t>, </a:t>
            </a:r>
            <a:r>
              <a:rPr lang="en-AU"/>
              <a:t>'Exclusive World Premiere Pierre Bonnard Exhibition </a:t>
            </a:r>
            <a:r>
              <a:rPr lang="en-AU" b="0" kern="1200">
                <a:effectLst/>
              </a:rPr>
              <a:t>in </a:t>
            </a:r>
            <a:r>
              <a:rPr lang="en-AU"/>
              <a:t>Melbourne', </a:t>
            </a:r>
            <a:r>
              <a:rPr lang="en-AU" i="1"/>
              <a:t>NGV, </a:t>
            </a:r>
            <a:r>
              <a:rPr lang="en-AU"/>
              <a:t>Victorian Government, </a:t>
            </a:r>
            <a:r>
              <a:rPr lang="en-AU" u="sng">
                <a:hlinkClick r:id="rId3"/>
              </a:rPr>
              <a:t>https://www.ngv.vic.gov.au/media_release/exclusive-world-premiere-pierre-bonnard-exhibition-in-melbourne/</a:t>
            </a:r>
            <a:r>
              <a:rPr lang="en-AU"/>
              <a:t>, accessed June 2, 2023.</a:t>
            </a:r>
            <a:endParaRPr lang="en-US"/>
          </a:p>
          <a:p>
            <a:endParaRPr lang="en-US" b="1">
              <a:ea typeface="Calibri"/>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12</a:t>
            </a:fld>
            <a:endParaRPr lang="en-US"/>
          </a:p>
        </p:txBody>
      </p:sp>
    </p:spTree>
    <p:extLst>
      <p:ext uri="{BB962C8B-B14F-4D97-AF65-F5344CB8AC3E}">
        <p14:creationId xmlns:p14="http://schemas.microsoft.com/office/powerpoint/2010/main" val="930478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b="1" dirty="0">
              <a:ea typeface="Calibri"/>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13</a:t>
            </a:fld>
            <a:endParaRPr lang="en-US"/>
          </a:p>
        </p:txBody>
      </p:sp>
    </p:spTree>
    <p:extLst>
      <p:ext uri="{BB962C8B-B14F-4D97-AF65-F5344CB8AC3E}">
        <p14:creationId xmlns:p14="http://schemas.microsoft.com/office/powerpoint/2010/main" val="265790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AU" b="1" dirty="0"/>
              <a:t>Meet the Artist</a:t>
            </a:r>
            <a:endParaRPr lang="en-AU" dirty="0"/>
          </a:p>
          <a:p>
            <a:r>
              <a:rPr lang="en-AU" kern="1200" dirty="0">
                <a:effectLst/>
              </a:rPr>
              <a:t>Discussion prompts</a:t>
            </a:r>
          </a:p>
          <a:p>
            <a:pPr marL="171450" indent="-171450">
              <a:buFont typeface="Wingdings" panose="05000000000000000000" pitchFamily="2" charset="2"/>
              <a:buChar char="Ø"/>
              <a:defRPr/>
            </a:pPr>
            <a:r>
              <a:rPr lang="en-AU" i="1" kern="1200" dirty="0">
                <a:effectLst/>
              </a:rPr>
              <a:t>This painting </a:t>
            </a:r>
            <a:r>
              <a:rPr lang="en-AU" i="1" dirty="0"/>
              <a:t>is one of Pierre</a:t>
            </a:r>
            <a:r>
              <a:rPr lang="en-AU" i="1" kern="1200" dirty="0">
                <a:effectLst/>
              </a:rPr>
              <a:t> </a:t>
            </a:r>
            <a:r>
              <a:rPr lang="en-AU" i="1" dirty="0"/>
              <a:t>Bonnard's self-portraits</a:t>
            </a:r>
            <a:r>
              <a:rPr lang="en-AU" i="1" kern="1200" dirty="0">
                <a:effectLst/>
              </a:rPr>
              <a:t>. What does </a:t>
            </a:r>
            <a:r>
              <a:rPr lang="en-AU" i="1" dirty="0"/>
              <a:t>it tell us about him</a:t>
            </a:r>
            <a:r>
              <a:rPr lang="en-AU" i="1" kern="1200" dirty="0">
                <a:effectLst/>
              </a:rPr>
              <a:t>?</a:t>
            </a:r>
            <a:r>
              <a:rPr lang="en-AU" i="1" dirty="0"/>
              <a:t> What makes you say that? </a:t>
            </a:r>
            <a:endParaRPr lang="en-AU" kern="1200" dirty="0">
              <a:effectLst/>
            </a:endParaRPr>
          </a:p>
          <a:p>
            <a:r>
              <a:rPr lang="en-AU" b="1" dirty="0"/>
              <a:t>Introduction to Pierre Bonnard</a:t>
            </a:r>
            <a:endParaRPr lang="en-AU" dirty="0"/>
          </a:p>
          <a:p>
            <a:pPr>
              <a:defRPr/>
            </a:pPr>
            <a:r>
              <a:rPr lang="en-AU" b="0" dirty="0"/>
              <a:t>Pierre Bonnard is an artist known for his colourful celebrations of everyday life: homely scenes of rooms with views through windows and doors, vibrant paintings of landscapes, and </a:t>
            </a:r>
            <a:r>
              <a:rPr lang="en-AU" dirty="0"/>
              <a:t>his </a:t>
            </a:r>
            <a:r>
              <a:rPr lang="en-AU" b="0" dirty="0"/>
              <a:t>pictures of his </a:t>
            </a:r>
            <a:r>
              <a:rPr lang="en-AU" dirty="0"/>
              <a:t>lifelong companion, </a:t>
            </a:r>
            <a:r>
              <a:rPr lang="en-AU" b="0" dirty="0"/>
              <a:t>Marthe</a:t>
            </a:r>
            <a:r>
              <a:rPr lang="en-AU" dirty="0"/>
              <a:t> de </a:t>
            </a:r>
            <a:r>
              <a:rPr lang="en-AU" dirty="0" err="1"/>
              <a:t>Méligny</a:t>
            </a:r>
            <a:r>
              <a:rPr lang="en-AU" dirty="0"/>
              <a:t>.</a:t>
            </a:r>
            <a:endParaRPr lang="en-AU" dirty="0">
              <a:cs typeface="Calibri"/>
            </a:endParaRPr>
          </a:p>
          <a:p>
            <a:r>
              <a:rPr lang="en-AU" b="1" dirty="0"/>
              <a:t>Biography</a:t>
            </a:r>
            <a:endParaRPr lang="en-AU" dirty="0"/>
          </a:p>
          <a:p>
            <a:pPr>
              <a:defRPr/>
            </a:pPr>
            <a:r>
              <a:rPr lang="en-AU" b="0" dirty="0"/>
              <a:t>Pierre Bonnard was born on the outskirts of Paris, France, </a:t>
            </a:r>
            <a:r>
              <a:rPr lang="en-AU" dirty="0"/>
              <a:t>on 3 October in </a:t>
            </a:r>
            <a:r>
              <a:rPr lang="en-AU" b="0" dirty="0"/>
              <a:t>1867</a:t>
            </a:r>
            <a:r>
              <a:rPr lang="en-AU" dirty="0"/>
              <a:t>. </a:t>
            </a:r>
          </a:p>
          <a:p>
            <a:pPr>
              <a:defRPr/>
            </a:pPr>
            <a:r>
              <a:rPr lang="en-AU" b="0" dirty="0"/>
              <a:t>Bonnard’s father </a:t>
            </a:r>
            <a:r>
              <a:rPr lang="en-AU" dirty="0"/>
              <a:t>wanted him to become a lawyer, but Bonnard really wanted to be an artist. He </a:t>
            </a:r>
            <a:r>
              <a:rPr lang="en-AU" b="0" dirty="0"/>
              <a:t>studied law </a:t>
            </a:r>
            <a:r>
              <a:rPr lang="en-AU" dirty="0"/>
              <a:t>at the Sorbonne</a:t>
            </a:r>
            <a:r>
              <a:rPr lang="en-AU" b="0" dirty="0"/>
              <a:t> </a:t>
            </a:r>
            <a:r>
              <a:rPr lang="en-AU" b="0" i="0" kern="1200" dirty="0">
                <a:effectLst/>
              </a:rPr>
              <a:t>University</a:t>
            </a:r>
            <a:r>
              <a:rPr lang="en-AU" dirty="0"/>
              <a:t>, but also studied art throughout his early twenties. </a:t>
            </a:r>
          </a:p>
          <a:p>
            <a:r>
              <a:rPr lang="en-AU" dirty="0"/>
              <a:t>With his partner Marthe, Bonnard travelled throughout France. You can see many of the places they lived in his paintings, especially the streets of Paris and the views of the south of France. </a:t>
            </a:r>
            <a:endParaRPr lang="en-AU" dirty="0">
              <a:cs typeface="Calibri"/>
            </a:endParaRPr>
          </a:p>
          <a:p>
            <a:endParaRPr lang="en-AU" b="1" dirty="0">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2</a:t>
            </a:fld>
            <a:endParaRPr lang="en-US"/>
          </a:p>
        </p:txBody>
      </p:sp>
    </p:spTree>
    <p:extLst>
      <p:ext uri="{BB962C8B-B14F-4D97-AF65-F5344CB8AC3E}">
        <p14:creationId xmlns:p14="http://schemas.microsoft.com/office/powerpoint/2010/main" val="1519272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AU" b="1" dirty="0"/>
              <a:t>Painting Technique</a:t>
            </a:r>
            <a:endParaRPr lang="en-AU" dirty="0"/>
          </a:p>
          <a:p>
            <a:pPr>
              <a:defRPr/>
            </a:pPr>
            <a:r>
              <a:rPr lang="en-AU" b="0" dirty="0"/>
              <a:t>Bonnard </a:t>
            </a:r>
            <a:r>
              <a:rPr lang="en-AU" dirty="0"/>
              <a:t>worked on his paintings for long stretches of time and didn’t always ‘finish’ them in the traditional sense. He </a:t>
            </a:r>
            <a:r>
              <a:rPr lang="en-AU" b="0" dirty="0"/>
              <a:t>would always sign </a:t>
            </a:r>
            <a:r>
              <a:rPr lang="en-AU" dirty="0"/>
              <a:t>his work, but</a:t>
            </a:r>
            <a:r>
              <a:rPr lang="en-AU" b="0" dirty="0"/>
              <a:t> rarely </a:t>
            </a:r>
            <a:r>
              <a:rPr lang="en-AU" dirty="0"/>
              <a:t>include the date (which would show when the work was completed). Sometimes, he </a:t>
            </a:r>
            <a:r>
              <a:rPr lang="en-AU" b="0" dirty="0"/>
              <a:t>would make </a:t>
            </a:r>
            <a:r>
              <a:rPr lang="en-AU" dirty="0"/>
              <a:t>alterations </a:t>
            </a:r>
            <a:r>
              <a:rPr lang="en-AU" b="0" dirty="0"/>
              <a:t>to finished works, often adding details like a smear </a:t>
            </a:r>
            <a:r>
              <a:rPr lang="en-AU" dirty="0"/>
              <a:t>of colour</a:t>
            </a:r>
            <a:r>
              <a:rPr lang="en-AU" b="0" dirty="0"/>
              <a:t>, sometimes years later</a:t>
            </a:r>
            <a:r>
              <a:rPr lang="en-AU" dirty="0"/>
              <a:t> – </a:t>
            </a:r>
            <a:r>
              <a:rPr lang="en-AU" b="0" dirty="0"/>
              <a:t>even if </a:t>
            </a:r>
            <a:r>
              <a:rPr lang="en-AU" dirty="0"/>
              <a:t>he </a:t>
            </a:r>
            <a:r>
              <a:rPr lang="en-AU" b="0" dirty="0"/>
              <a:t>had sold them </a:t>
            </a:r>
            <a:r>
              <a:rPr lang="en-AU" dirty="0"/>
              <a:t>to </a:t>
            </a:r>
            <a:r>
              <a:rPr lang="en-AU" b="0" dirty="0"/>
              <a:t>someone else</a:t>
            </a:r>
            <a:r>
              <a:rPr lang="en-AU" dirty="0"/>
              <a:t>! </a:t>
            </a:r>
            <a:endParaRPr lang="en-AU" dirty="0">
              <a:cs typeface="Calibri"/>
            </a:endParaRPr>
          </a:p>
          <a:p>
            <a:pPr>
              <a:defRPr/>
            </a:pPr>
            <a:r>
              <a:rPr lang="en-AU" b="0" dirty="0"/>
              <a:t>On one occasion he </a:t>
            </a:r>
            <a:r>
              <a:rPr lang="en-AU" dirty="0"/>
              <a:t>was said to have </a:t>
            </a:r>
            <a:r>
              <a:rPr lang="en-AU" b="0" dirty="0"/>
              <a:t>persuaded his </a:t>
            </a:r>
            <a:r>
              <a:rPr lang="en-AU" dirty="0"/>
              <a:t>lifelong </a:t>
            </a:r>
            <a:r>
              <a:rPr lang="en-AU" b="0" dirty="0"/>
              <a:t>friend </a:t>
            </a:r>
            <a:r>
              <a:rPr lang="en-AU" dirty="0"/>
              <a:t>Édouard </a:t>
            </a:r>
            <a:r>
              <a:rPr lang="en-AU" b="0" dirty="0"/>
              <a:t>Vuillard to distract </a:t>
            </a:r>
            <a:r>
              <a:rPr lang="en-AU" dirty="0"/>
              <a:t>an attendant</a:t>
            </a:r>
            <a:r>
              <a:rPr lang="en-AU" b="0" dirty="0"/>
              <a:t> in the Luxembourg Museum so he could retouch one of his paintings </a:t>
            </a:r>
            <a:r>
              <a:rPr lang="en-AU" dirty="0"/>
              <a:t>while it was </a:t>
            </a:r>
            <a:r>
              <a:rPr lang="en-AU" b="0" dirty="0"/>
              <a:t>on the wall</a:t>
            </a:r>
            <a:r>
              <a:rPr lang="en-AU" dirty="0"/>
              <a:t>!</a:t>
            </a:r>
            <a:endParaRPr lang="en-AU" dirty="0">
              <a:cs typeface="Calibri"/>
            </a:endParaRPr>
          </a:p>
          <a:p>
            <a:r>
              <a:rPr lang="en-AU" b="1" dirty="0"/>
              <a:t>Discussion prompts</a:t>
            </a:r>
            <a:endParaRPr lang="en-AU" b="1" dirty="0">
              <a:cs typeface="Calibri"/>
            </a:endParaRPr>
          </a:p>
          <a:p>
            <a:pPr marL="171450" indent="-171450">
              <a:buFont typeface="Wingdings" panose="05000000000000000000" pitchFamily="2" charset="2"/>
              <a:buChar char="Ø"/>
              <a:tabLst>
                <a:tab pos="457200" algn="l"/>
              </a:tabLst>
            </a:pPr>
            <a:r>
              <a:rPr lang="en-AU" i="1" dirty="0"/>
              <a:t>Can you paint a scene from memory? How might a scene painted from memory differ from a painting based on direct observation of the same scene?  </a:t>
            </a:r>
            <a:endParaRPr lang="en-AU" dirty="0"/>
          </a:p>
          <a:p>
            <a:pPr marL="0" indent="0">
              <a:buFont typeface="Wingdings" panose="05000000000000000000" pitchFamily="2" charset="2"/>
              <a:buNone/>
              <a:tabLst>
                <a:tab pos="457200" algn="l"/>
              </a:tabLst>
            </a:pPr>
            <a:r>
              <a:rPr lang="en-AU" b="1" dirty="0"/>
              <a:t>Further investigation</a:t>
            </a:r>
            <a:endParaRPr lang="en-AU" b="1" dirty="0">
              <a:cs typeface="Calibri"/>
            </a:endParaRPr>
          </a:p>
          <a:p>
            <a:pPr marL="171450" indent="-171450">
              <a:buFont typeface="Wingdings" panose="05000000000000000000" pitchFamily="2" charset="2"/>
              <a:buChar char="Ø"/>
              <a:tabLst>
                <a:tab pos="457200" algn="l"/>
              </a:tabLst>
            </a:pPr>
            <a:r>
              <a:rPr lang="en-AU" i="1" dirty="0"/>
              <a:t>Try carrying a sketchbook to record your observations in sketches and notes for a day or two. Compare your observations with those of your friends.</a:t>
            </a:r>
            <a:endParaRPr lang="en-AU" dirty="0">
              <a:effectLst/>
            </a:endParaRPr>
          </a:p>
          <a:p>
            <a:endParaRPr lang="en-AU" b="1" dirty="0">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3</a:t>
            </a:fld>
            <a:endParaRPr lang="en-US"/>
          </a:p>
        </p:txBody>
      </p:sp>
    </p:spTree>
    <p:extLst>
      <p:ext uri="{BB962C8B-B14F-4D97-AF65-F5344CB8AC3E}">
        <p14:creationId xmlns:p14="http://schemas.microsoft.com/office/powerpoint/2010/main" val="2949375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b="1" dirty="0"/>
              <a:t>The Nabi Artists</a:t>
            </a:r>
            <a:endParaRPr lang="en-US" dirty="0"/>
          </a:p>
          <a:p>
            <a:pPr>
              <a:defRPr/>
            </a:pPr>
            <a:r>
              <a:rPr lang="en-AU" dirty="0"/>
              <a:t>While he was at art school</a:t>
            </a:r>
            <a:r>
              <a:rPr lang="en-AU" b="0" i="0" kern="1200" dirty="0">
                <a:effectLst/>
              </a:rPr>
              <a:t>, Bonnard </a:t>
            </a:r>
            <a:r>
              <a:rPr lang="en-AU" dirty="0"/>
              <a:t>met other </a:t>
            </a:r>
            <a:r>
              <a:rPr lang="en-AU" b="0" i="0" kern="1200" dirty="0">
                <a:effectLst/>
              </a:rPr>
              <a:t>young artists including Maurice Denis</a:t>
            </a:r>
            <a:r>
              <a:rPr lang="en-AU" dirty="0"/>
              <a:t>, Paul </a:t>
            </a:r>
            <a:r>
              <a:rPr lang="en-AU" b="0" i="0" kern="1200" dirty="0" err="1">
                <a:effectLst/>
              </a:rPr>
              <a:t>Sérusier</a:t>
            </a:r>
            <a:r>
              <a:rPr lang="en-AU" dirty="0"/>
              <a:t>, Ker-Xavier </a:t>
            </a:r>
            <a:r>
              <a:rPr lang="en-AU" b="0" i="0" kern="1200" dirty="0">
                <a:effectLst/>
              </a:rPr>
              <a:t>Roussel</a:t>
            </a:r>
            <a:r>
              <a:rPr lang="en-AU" dirty="0"/>
              <a:t>, Paul </a:t>
            </a:r>
            <a:r>
              <a:rPr lang="en-AU" b="0" i="0" kern="1200" dirty="0">
                <a:effectLst/>
              </a:rPr>
              <a:t>Ranson</a:t>
            </a:r>
            <a:r>
              <a:rPr lang="en-AU" dirty="0"/>
              <a:t>, Félix </a:t>
            </a:r>
            <a:r>
              <a:rPr lang="en-AU" b="0" i="0" kern="1200" dirty="0">
                <a:effectLst/>
              </a:rPr>
              <a:t>Vallotton </a:t>
            </a:r>
            <a:r>
              <a:rPr lang="en-AU" dirty="0"/>
              <a:t>and Édouard </a:t>
            </a:r>
            <a:r>
              <a:rPr lang="en-AU" b="0" i="0" kern="1200" dirty="0">
                <a:effectLst/>
              </a:rPr>
              <a:t>Vuillard</a:t>
            </a:r>
            <a:r>
              <a:rPr lang="en-AU" dirty="0"/>
              <a:t>. They </a:t>
            </a:r>
            <a:r>
              <a:rPr lang="en-AU" b="0" i="0" kern="1200" dirty="0">
                <a:effectLst/>
              </a:rPr>
              <a:t>formed a group and called themselves </a:t>
            </a:r>
            <a:r>
              <a:rPr lang="en-AU" b="0" i="1" kern="1200" dirty="0">
                <a:effectLst/>
              </a:rPr>
              <a:t>Les Nabis</a:t>
            </a:r>
            <a:r>
              <a:rPr lang="en-AU" b="0" i="0" kern="1200" dirty="0">
                <a:effectLst/>
              </a:rPr>
              <a:t>, after the Hebrew word</a:t>
            </a:r>
            <a:r>
              <a:rPr lang="en-AU" dirty="0"/>
              <a:t> '</a:t>
            </a:r>
            <a:r>
              <a:rPr lang="en-AU" dirty="0" err="1"/>
              <a:t>navi</a:t>
            </a:r>
            <a:r>
              <a:rPr lang="en-AU" dirty="0"/>
              <a:t>'</a:t>
            </a:r>
            <a:r>
              <a:rPr lang="en-AU" b="0" kern="1200" dirty="0">
                <a:effectLst/>
              </a:rPr>
              <a:t> </a:t>
            </a:r>
            <a:r>
              <a:rPr lang="en-AU" dirty="0"/>
              <a:t>which means </a:t>
            </a:r>
            <a:r>
              <a:rPr lang="en-AU" b="0" i="0" kern="1200" dirty="0">
                <a:effectLst/>
              </a:rPr>
              <a:t>‘prophet’. </a:t>
            </a:r>
            <a:r>
              <a:rPr lang="en-AU" dirty="0"/>
              <a:t>Like prophets in the bible, they had a vision for the future. The Nabi artists wanted to make art and decoration a part of everyday life. They wanted art to be central in industries like interior design, fashion and advertising. They loved big, bold colours and simple forms. </a:t>
            </a:r>
            <a:endParaRPr lang="en-US" dirty="0"/>
          </a:p>
          <a:p>
            <a:pPr>
              <a:defRPr/>
            </a:pPr>
            <a:endParaRPr lang="en-AU" b="1" dirty="0"/>
          </a:p>
          <a:p>
            <a:pPr>
              <a:defRPr/>
            </a:pPr>
            <a:r>
              <a:rPr lang="en-AU" b="1" dirty="0"/>
              <a:t>Influences</a:t>
            </a:r>
            <a:endParaRPr lang="en-US" b="1" dirty="0">
              <a:cs typeface="Calibri"/>
            </a:endParaRPr>
          </a:p>
          <a:p>
            <a:pPr>
              <a:defRPr/>
            </a:pPr>
            <a:r>
              <a:rPr lang="en-AU" dirty="0"/>
              <a:t>The</a:t>
            </a:r>
            <a:r>
              <a:rPr lang="en-AU" b="0" i="0" kern="1200" dirty="0">
                <a:effectLst/>
              </a:rPr>
              <a:t> </a:t>
            </a:r>
            <a:r>
              <a:rPr lang="en-AU" dirty="0"/>
              <a:t>Nabis were</a:t>
            </a:r>
            <a:r>
              <a:rPr lang="en-AU" b="0" i="0" kern="1200" dirty="0">
                <a:effectLst/>
              </a:rPr>
              <a:t> strongly influenced by </a:t>
            </a:r>
            <a:r>
              <a:rPr lang="en-AU" dirty="0"/>
              <a:t>an artist named </a:t>
            </a:r>
            <a:r>
              <a:rPr lang="en-AU" b="0" i="0" kern="1200" dirty="0">
                <a:effectLst/>
              </a:rPr>
              <a:t>Paul </a:t>
            </a:r>
            <a:r>
              <a:rPr lang="en-AU" dirty="0"/>
              <a:t>Gauguin</a:t>
            </a:r>
            <a:r>
              <a:rPr lang="en-AU" b="0" i="0" kern="1200" dirty="0">
                <a:effectLst/>
              </a:rPr>
              <a:t>, who </a:t>
            </a:r>
            <a:r>
              <a:rPr lang="en-AU" dirty="0"/>
              <a:t>also liked</a:t>
            </a:r>
            <a:r>
              <a:rPr lang="en-AU" b="0" i="0" kern="1200" dirty="0">
                <a:effectLst/>
              </a:rPr>
              <a:t> to use exaggerated colours and </a:t>
            </a:r>
            <a:r>
              <a:rPr lang="en-AU" dirty="0"/>
              <a:t>simple shapes in his paintings. They </a:t>
            </a:r>
            <a:r>
              <a:rPr lang="en-AU" b="0" i="0" kern="1200" dirty="0">
                <a:effectLst/>
              </a:rPr>
              <a:t>were also inspired by Japanese prints</a:t>
            </a:r>
            <a:r>
              <a:rPr lang="en-AU" dirty="0"/>
              <a:t> like the one on the right. </a:t>
            </a:r>
            <a:r>
              <a:rPr lang="en-AU" b="0" i="0" kern="1200" dirty="0">
                <a:effectLst/>
              </a:rPr>
              <a:t>Bonnard </a:t>
            </a:r>
            <a:r>
              <a:rPr lang="en-AU" dirty="0"/>
              <a:t>was</a:t>
            </a:r>
            <a:r>
              <a:rPr lang="en-AU" b="0" i="0" kern="1200" dirty="0">
                <a:effectLst/>
              </a:rPr>
              <a:t> </a:t>
            </a:r>
            <a:r>
              <a:rPr lang="en-AU" dirty="0"/>
              <a:t>very</a:t>
            </a:r>
            <a:r>
              <a:rPr lang="en-AU" b="0" i="0" kern="1200" dirty="0">
                <a:effectLst/>
              </a:rPr>
              <a:t> inspired by Japanese art, </a:t>
            </a:r>
            <a:r>
              <a:rPr lang="en-AU" dirty="0"/>
              <a:t>and integrated compositional elements – like the use of broad </a:t>
            </a:r>
            <a:r>
              <a:rPr lang="en-AU" b="0" i="0" kern="1200" dirty="0">
                <a:effectLst/>
              </a:rPr>
              <a:t>areas of colour or pattern</a:t>
            </a:r>
            <a:r>
              <a:rPr lang="en-AU" dirty="0"/>
              <a:t> – into his own work. </a:t>
            </a:r>
            <a:endParaRPr lang="en-US" dirty="0"/>
          </a:p>
          <a:p>
            <a:endParaRPr lang="en-AU" b="1" dirty="0"/>
          </a:p>
          <a:p>
            <a:r>
              <a:rPr lang="en-AU" b="1" kern="1200" dirty="0">
                <a:effectLst/>
              </a:rPr>
              <a:t>Discussion prompts</a:t>
            </a:r>
            <a:endParaRPr lang="en-US" b="1" kern="1200" dirty="0">
              <a:effectLst/>
              <a:cs typeface="Calibri"/>
            </a:endParaRPr>
          </a:p>
          <a:p>
            <a:pPr marL="171450" indent="-171450">
              <a:buFont typeface="Wingdings" panose="05000000000000000000" pitchFamily="2" charset="2"/>
              <a:buChar char="Ø"/>
            </a:pPr>
            <a:r>
              <a:rPr lang="en-AU" i="1" dirty="0"/>
              <a:t> Look </a:t>
            </a:r>
            <a:r>
              <a:rPr lang="en-AU" i="1" kern="1200" dirty="0">
                <a:effectLst/>
              </a:rPr>
              <a:t>at the painting by </a:t>
            </a:r>
            <a:r>
              <a:rPr lang="en-AU" i="1" dirty="0"/>
              <a:t>Bonnard and </a:t>
            </a:r>
            <a:r>
              <a:rPr lang="en-AU" i="1" kern="1200" dirty="0">
                <a:effectLst/>
              </a:rPr>
              <a:t>compare it to the Japanese print. What similarities and differences </a:t>
            </a:r>
            <a:r>
              <a:rPr lang="en-AU" i="1" dirty="0"/>
              <a:t>can you see </a:t>
            </a:r>
            <a:r>
              <a:rPr lang="en-AU" i="1" kern="1200" dirty="0">
                <a:effectLst/>
              </a:rPr>
              <a:t>(think about colour, shape, pattern and space)?</a:t>
            </a:r>
            <a:endParaRPr lang="en-US" kern="1200" dirty="0">
              <a:effectLst/>
            </a:endParaRPr>
          </a:p>
          <a:p>
            <a:pPr marL="171450" indent="-171450">
              <a:buFont typeface="Wingdings" panose="05000000000000000000" pitchFamily="2" charset="2"/>
              <a:buChar char="Ø"/>
            </a:pPr>
            <a:r>
              <a:rPr lang="en-AU" i="1" kern="1200" dirty="0">
                <a:effectLst/>
              </a:rPr>
              <a:t>How does Bonnard’s painting reflect the </a:t>
            </a:r>
            <a:r>
              <a:rPr lang="en-AU" i="1" dirty="0"/>
              <a:t>Nabi artists</a:t>
            </a:r>
            <a:r>
              <a:rPr lang="en-AU" i="1" kern="1200" dirty="0">
                <a:effectLst/>
              </a:rPr>
              <a:t>’ ideas about colour and form?</a:t>
            </a:r>
            <a:endParaRPr lang="en-US" kern="1200" dirty="0">
              <a:effectLst/>
            </a:endParaRPr>
          </a:p>
          <a:p>
            <a:pPr marL="171450" indent="-171450">
              <a:buFont typeface="Wingdings" panose="05000000000000000000" pitchFamily="2" charset="2"/>
              <a:buChar char="Ø"/>
            </a:pPr>
            <a:r>
              <a:rPr lang="en-AU" i="1" dirty="0"/>
              <a:t>The Nabi artists were interested in interior design and decorative art. How do you think Bonnard would feel about India Mahdavi turning parts of his paintings into wallpapers?</a:t>
            </a:r>
            <a:endParaRPr lang="en-US" dirty="0"/>
          </a:p>
          <a:p>
            <a:endParaRPr lang="en-US" b="1" dirty="0">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4</a:t>
            </a:fld>
            <a:endParaRPr lang="en-US"/>
          </a:p>
        </p:txBody>
      </p:sp>
    </p:spTree>
    <p:extLst>
      <p:ext uri="{BB962C8B-B14F-4D97-AF65-F5344CB8AC3E}">
        <p14:creationId xmlns:p14="http://schemas.microsoft.com/office/powerpoint/2010/main" val="451037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b="1" dirty="0"/>
              <a:t>The Theatre of the Everyday</a:t>
            </a:r>
            <a:endParaRPr lang="en-AU" dirty="0"/>
          </a:p>
          <a:p>
            <a:r>
              <a:rPr lang="en-AU" dirty="0"/>
              <a:t>Bonnard loved to observe daily life in Paris: he called it the ‘theatre of the everyday’. </a:t>
            </a:r>
            <a:endParaRPr lang="en-AU" dirty="0">
              <a:cs typeface="Calibri"/>
            </a:endParaRPr>
          </a:p>
          <a:p>
            <a:r>
              <a:rPr lang="en-AU" dirty="0"/>
              <a:t>Every day, he would go for a walk, taking in his surroundings and sketching as he went.</a:t>
            </a:r>
            <a:endParaRPr lang="en-AU" dirty="0">
              <a:cs typeface="Calibri"/>
            </a:endParaRPr>
          </a:p>
          <a:p>
            <a:endParaRPr lang="en-AU" b="1" dirty="0"/>
          </a:p>
          <a:p>
            <a:r>
              <a:rPr lang="en-AU" b="1" dirty="0"/>
              <a:t>Memories, Drawing and Composition</a:t>
            </a:r>
            <a:endParaRPr lang="en-AU" dirty="0">
              <a:cs typeface="Calibri"/>
            </a:endParaRPr>
          </a:p>
          <a:p>
            <a:r>
              <a:rPr lang="en-AU" dirty="0"/>
              <a:t>Although Bonnard’s work is of scenes from real life, his paintings often feel dreamlike and exaggerated. Bonnard famously painted from memory and not directly from life. ‘Before I start painting, I reflect, I dream,’ Bonnard explained. </a:t>
            </a:r>
            <a:endParaRPr lang="en-AU" dirty="0">
              <a:cs typeface="Calibri"/>
            </a:endParaRPr>
          </a:p>
          <a:p>
            <a:r>
              <a:rPr lang="en-AU" dirty="0"/>
              <a:t>To help his memory he took photographs and made drawings to record his observations, sometimes writing notes that he would refer to later to compose his pieces. </a:t>
            </a:r>
            <a:endParaRPr lang="en-AU" dirty="0">
              <a:cs typeface="Calibri"/>
            </a:endParaRPr>
          </a:p>
          <a:p>
            <a:r>
              <a:rPr lang="en-AU" dirty="0"/>
              <a:t>From 1927 to 1946, he made sketches in his pocket diary almost every day. He captured drawings of animals, still </a:t>
            </a:r>
            <a:r>
              <a:rPr lang="en-AU" dirty="0" err="1"/>
              <a:t>lifes</a:t>
            </a:r>
            <a:r>
              <a:rPr lang="en-AU" dirty="0"/>
              <a:t>, people and landscapes (alongside shopping lists, telephone numbers and other everyday details) many of which you can see in his paintings.</a:t>
            </a:r>
            <a:endParaRPr lang="en-AU" dirty="0">
              <a:cs typeface="Calibri"/>
            </a:endParaRPr>
          </a:p>
          <a:p>
            <a:endParaRPr lang="en-AU" b="1" dirty="0"/>
          </a:p>
          <a:p>
            <a:r>
              <a:rPr lang="en-AU" b="1" dirty="0"/>
              <a:t>Discussion prompts</a:t>
            </a:r>
            <a:endParaRPr lang="en-AU" b="1" dirty="0">
              <a:cs typeface="Calibri"/>
            </a:endParaRPr>
          </a:p>
          <a:p>
            <a:pPr marL="285750" indent="-285750">
              <a:buFont typeface="Wingdings" panose="05000000000000000000" pitchFamily="2" charset="2"/>
              <a:buChar char="Ø"/>
            </a:pPr>
            <a:r>
              <a:rPr lang="en-AU" i="1" dirty="0"/>
              <a:t>Describe how </a:t>
            </a:r>
            <a:r>
              <a:rPr lang="en-AU" i="1" kern="1200" dirty="0">
                <a:effectLst/>
              </a:rPr>
              <a:t>Bonnard </a:t>
            </a:r>
            <a:r>
              <a:rPr lang="en-AU" i="1" dirty="0"/>
              <a:t>uses </a:t>
            </a:r>
            <a:r>
              <a:rPr lang="en-AU" i="1" kern="1200" dirty="0">
                <a:effectLst/>
              </a:rPr>
              <a:t>colour, shape, space</a:t>
            </a:r>
            <a:r>
              <a:rPr lang="en-AU" i="1" dirty="0"/>
              <a:t> and </a:t>
            </a:r>
            <a:r>
              <a:rPr lang="en-AU" i="1" kern="1200" dirty="0">
                <a:effectLst/>
              </a:rPr>
              <a:t>tone in </a:t>
            </a:r>
            <a:r>
              <a:rPr lang="en-AU" i="1" dirty="0"/>
              <a:t>these paintings to represent everyday scenes? Do you notice anything unusual about the way he has used these different elements</a:t>
            </a:r>
            <a:r>
              <a:rPr lang="en-AU" i="1" kern="1200" dirty="0">
                <a:effectLst/>
              </a:rPr>
              <a:t>? Explain </a:t>
            </a:r>
            <a:r>
              <a:rPr lang="en-AU" i="1" kern="1200">
                <a:effectLst/>
              </a:rPr>
              <a:t>your answer.</a:t>
            </a:r>
            <a:endParaRPr lang="en-AU" kern="1200" dirty="0">
              <a:effectLst/>
            </a:endParaRPr>
          </a:p>
          <a:p>
            <a:pPr marL="285750" indent="-285750">
              <a:buFont typeface="Wingdings" panose="05000000000000000000" pitchFamily="2" charset="2"/>
              <a:buChar char="Ø"/>
            </a:pPr>
            <a:r>
              <a:rPr lang="en-AU" i="1" dirty="0"/>
              <a:t>How does Bonnard capture a sense of energy </a:t>
            </a:r>
            <a:r>
              <a:rPr lang="en-AU" i="1" kern="1200" dirty="0">
                <a:effectLst/>
              </a:rPr>
              <a:t>and </a:t>
            </a:r>
            <a:r>
              <a:rPr lang="en-AU" i="1" dirty="0"/>
              <a:t>movement </a:t>
            </a:r>
            <a:r>
              <a:rPr lang="en-AU" i="1" kern="1200" dirty="0">
                <a:effectLst/>
              </a:rPr>
              <a:t>in </a:t>
            </a:r>
            <a:r>
              <a:rPr lang="en-AU" i="1" dirty="0"/>
              <a:t>these scenes</a:t>
            </a:r>
            <a:r>
              <a:rPr lang="en-AU" i="1" kern="1200" dirty="0">
                <a:effectLst/>
              </a:rPr>
              <a:t>?</a:t>
            </a:r>
            <a:endParaRPr lang="en-AU" kern="1200" dirty="0">
              <a:effectLst/>
            </a:endParaRPr>
          </a:p>
          <a:p>
            <a:r>
              <a:rPr lang="en-AU" b="1" dirty="0"/>
              <a:t>Further investigation</a:t>
            </a:r>
            <a:endParaRPr lang="en-AU" b="1" dirty="0">
              <a:cs typeface="Calibri"/>
            </a:endParaRPr>
          </a:p>
          <a:p>
            <a:pPr marL="285750" indent="-285750">
              <a:buFont typeface="Wingdings" panose="05000000000000000000" pitchFamily="2" charset="2"/>
              <a:buChar char="Ø"/>
            </a:pPr>
            <a:r>
              <a:rPr lang="en-AU" i="1" dirty="0"/>
              <a:t>What would a painting of everyday life look like now? Try photographing </a:t>
            </a:r>
            <a:r>
              <a:rPr lang="en-AU" i="1" kern="1200" dirty="0">
                <a:effectLst/>
              </a:rPr>
              <a:t>a </a:t>
            </a:r>
            <a:r>
              <a:rPr lang="en-AU" i="1" dirty="0"/>
              <a:t>busy street or park and compare your picture to Bonnard's paintings</a:t>
            </a:r>
            <a:r>
              <a:rPr lang="en-AU" i="1" kern="1200" dirty="0">
                <a:effectLst/>
              </a:rPr>
              <a:t>.</a:t>
            </a:r>
            <a:r>
              <a:rPr lang="en-AU" i="1" dirty="0"/>
              <a:t> How does your composition compare with Bonnard's work?</a:t>
            </a:r>
            <a:endParaRPr lang="en-AU" dirty="0"/>
          </a:p>
          <a:p>
            <a:endParaRPr lang="en-AU" b="1" dirty="0">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5</a:t>
            </a:fld>
            <a:endParaRPr lang="en-US"/>
          </a:p>
        </p:txBody>
      </p:sp>
    </p:spTree>
    <p:extLst>
      <p:ext uri="{BB962C8B-B14F-4D97-AF65-F5344CB8AC3E}">
        <p14:creationId xmlns:p14="http://schemas.microsoft.com/office/powerpoint/2010/main" val="4292146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b="1" kern="1200" dirty="0"/>
              <a:t>Pierre </a:t>
            </a:r>
            <a:r>
              <a:rPr lang="en-AU" b="1" dirty="0"/>
              <a:t>and </a:t>
            </a:r>
            <a:r>
              <a:rPr lang="en-AU" b="1" kern="1200" dirty="0" err="1"/>
              <a:t>Marthe</a:t>
            </a:r>
            <a:endParaRPr lang="en-AU" dirty="0"/>
          </a:p>
          <a:p>
            <a:pPr>
              <a:defRPr/>
            </a:pPr>
            <a:r>
              <a:rPr lang="en-AU" dirty="0"/>
              <a:t>Bonnard’s lifelong companion, </a:t>
            </a:r>
            <a:r>
              <a:rPr lang="en-AU" dirty="0" err="1"/>
              <a:t>Marthe</a:t>
            </a:r>
            <a:r>
              <a:rPr lang="en-AU" dirty="0"/>
              <a:t> de </a:t>
            </a:r>
            <a:r>
              <a:rPr lang="en-AU" dirty="0" err="1"/>
              <a:t>Méligny</a:t>
            </a:r>
            <a:r>
              <a:rPr lang="en-AU" dirty="0"/>
              <a:t>, appeared in his work more than any other person. Bonnard first saw </a:t>
            </a:r>
            <a:r>
              <a:rPr lang="en-AU" dirty="0" err="1"/>
              <a:t>Marthe</a:t>
            </a:r>
            <a:r>
              <a:rPr lang="en-AU" dirty="0"/>
              <a:t> alighting a city tram. Struck by her appearance and manner, he approached her to model for him. </a:t>
            </a:r>
          </a:p>
          <a:p>
            <a:pPr>
              <a:defRPr/>
            </a:pPr>
            <a:r>
              <a:rPr lang="en-AU" dirty="0" err="1"/>
              <a:t>Marthe’s</a:t>
            </a:r>
            <a:r>
              <a:rPr lang="en-AU" dirty="0"/>
              <a:t> life is depicted in loving detail across Bonnard’s work. Over almost fifty years he drew, photographed and painted her – sleeping, eating, spending time with their animals, tending to their garden, lying on her bed, dressing, standing, sitting, crouching and most often, bathing.</a:t>
            </a:r>
          </a:p>
          <a:p>
            <a:pPr>
              <a:defRPr/>
            </a:pPr>
            <a:r>
              <a:rPr lang="en-AU" dirty="0" err="1"/>
              <a:t>Marthe</a:t>
            </a:r>
            <a:r>
              <a:rPr lang="en-AU" dirty="0"/>
              <a:t> suffered from a variety of health issues that resulted in her taking frequent baths as part of her treatment – up to three a day.  </a:t>
            </a:r>
          </a:p>
          <a:p>
            <a:pPr>
              <a:defRPr/>
            </a:pPr>
            <a:r>
              <a:rPr lang="en-AU" dirty="0"/>
              <a:t>She also often needed a change of air (a common remedy for illness at the time) prompting their many travels around France.   </a:t>
            </a:r>
          </a:p>
          <a:p>
            <a:r>
              <a:rPr lang="en-AU" dirty="0" err="1"/>
              <a:t>Marthe</a:t>
            </a:r>
            <a:r>
              <a:rPr lang="en-AU" dirty="0"/>
              <a:t> also became an artist. After taking drawing lessons in the 1920s, she held her first exhibition of drawings in 1924 under the name of </a:t>
            </a:r>
            <a:r>
              <a:rPr lang="en-AU" dirty="0" err="1"/>
              <a:t>Marthe</a:t>
            </a:r>
            <a:r>
              <a:rPr lang="en-AU" dirty="0"/>
              <a:t> Solange. She made around 700 paintings and drawings, which were discovered after her death. </a:t>
            </a:r>
          </a:p>
          <a:p>
            <a:pPr marL="0" indent="0">
              <a:buFont typeface="Wingdings" panose="05000000000000000000" pitchFamily="2" charset="2"/>
              <a:buNone/>
            </a:pPr>
            <a:r>
              <a:rPr lang="en-AU" b="1" kern="1200" dirty="0">
                <a:effectLst/>
              </a:rPr>
              <a:t>Discussion prompts</a:t>
            </a:r>
            <a:endParaRPr lang="en-AU" b="1" kern="1200" dirty="0">
              <a:effectLst/>
              <a:cs typeface="Calibri"/>
            </a:endParaRPr>
          </a:p>
          <a:p>
            <a:pPr marL="171450" indent="-171450">
              <a:buFont typeface="Wingdings" panose="05000000000000000000" pitchFamily="2" charset="2"/>
              <a:buChar char="Ø"/>
            </a:pPr>
            <a:r>
              <a:rPr lang="en-AU" i="1" dirty="0"/>
              <a:t>How does </a:t>
            </a:r>
            <a:r>
              <a:rPr lang="en-AU" dirty="0"/>
              <a:t>Le corsage rouge (</a:t>
            </a:r>
            <a:r>
              <a:rPr lang="en-AU" dirty="0" err="1"/>
              <a:t>Marthe</a:t>
            </a:r>
            <a:r>
              <a:rPr lang="en-AU" dirty="0"/>
              <a:t> Bonnard) </a:t>
            </a:r>
            <a:r>
              <a:rPr lang="en-AU" i="1" dirty="0"/>
              <a:t>differ from more traditional portraits you might be familiar with? Think about what </a:t>
            </a:r>
            <a:r>
              <a:rPr lang="en-AU" i="1" dirty="0" err="1"/>
              <a:t>Marthe</a:t>
            </a:r>
            <a:r>
              <a:rPr lang="en-AU" i="1" dirty="0"/>
              <a:t> is doing, and the setting for this image. Does it give us any clues about what </a:t>
            </a:r>
            <a:r>
              <a:rPr lang="en-AU" i="1" dirty="0" err="1"/>
              <a:t>Marthe</a:t>
            </a:r>
            <a:r>
              <a:rPr lang="en-AU" i="1" dirty="0"/>
              <a:t> was like?</a:t>
            </a:r>
            <a:endParaRPr lang="en-AU" kern="1200" dirty="0">
              <a:effectLst/>
            </a:endParaRPr>
          </a:p>
          <a:p>
            <a:pPr marL="171450" indent="-171450">
              <a:buFont typeface="Wingdings" panose="05000000000000000000" pitchFamily="2" charset="2"/>
              <a:buChar char="Ø"/>
            </a:pPr>
            <a:r>
              <a:rPr lang="en-AU" i="1" dirty="0"/>
              <a:t>Which</a:t>
            </a:r>
            <a:r>
              <a:rPr lang="en-AU" b="0" i="1" kern="1200" dirty="0">
                <a:effectLst/>
              </a:rPr>
              <a:t> people in your life do you spend the most time with? What would you paint them doing in a portrait?</a:t>
            </a:r>
            <a:endParaRPr lang="en-AU" b="0" kern="1200" dirty="0">
              <a:effectLst/>
            </a:endParaRPr>
          </a:p>
          <a:p>
            <a:pPr marL="171450" lvl="0" indent="-171450" algn="l" defTabSz="914400">
              <a:lnSpc>
                <a:spcPct val="100000"/>
              </a:lnSpc>
              <a:spcBef>
                <a:spcPts val="0"/>
              </a:spcBef>
              <a:spcAft>
                <a:spcPts val="0"/>
              </a:spcAft>
              <a:buFont typeface="Wingdings" panose="05000000000000000000" pitchFamily="2" charset="2"/>
              <a:buChar char="Ø"/>
              <a:tabLst/>
              <a:defRPr/>
            </a:pPr>
            <a:r>
              <a:rPr lang="en-AU" i="1" dirty="0"/>
              <a:t>What setting and pose would you choose for a self-portrait?</a:t>
            </a:r>
            <a:endParaRPr lang="en-AU" dirty="0"/>
          </a:p>
          <a:p>
            <a:endParaRPr lang="en-AU" b="1" dirty="0">
              <a:latin typeface="Calibri"/>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6</a:t>
            </a:fld>
            <a:endParaRPr lang="en-US"/>
          </a:p>
        </p:txBody>
      </p:sp>
    </p:spTree>
    <p:extLst>
      <p:ext uri="{BB962C8B-B14F-4D97-AF65-F5344CB8AC3E}">
        <p14:creationId xmlns:p14="http://schemas.microsoft.com/office/powerpoint/2010/main" val="847226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lgn="l" defTabSz="914400">
              <a:lnSpc>
                <a:spcPct val="100000"/>
              </a:lnSpc>
              <a:spcBef>
                <a:spcPts val="0"/>
              </a:spcBef>
              <a:spcAft>
                <a:spcPts val="0"/>
              </a:spcAft>
              <a:buNone/>
              <a:tabLst/>
              <a:defRPr/>
            </a:pPr>
            <a:r>
              <a:rPr lang="en-AU" b="1" dirty="0"/>
              <a:t>Animals</a:t>
            </a:r>
            <a:endParaRPr lang="en-AU" dirty="0"/>
          </a:p>
          <a:p>
            <a:r>
              <a:rPr lang="en-AU" dirty="0"/>
              <a:t>Bonnard loved animals and made many images that included them. He drew and painted cats, dogs, cows and horses, but mostly cats and dogs, and most often with people. In fact, there are over 30 depictions of dogs in this exhibition! In the first picture, the white cat stretches itself impossibly tall, in the central picture two dogs snuffle for food on an empty street, and in the final picture Bonnard’s sister Andrée sits at the table, holding her cat. </a:t>
            </a:r>
            <a:endParaRPr lang="en-US" dirty="0"/>
          </a:p>
          <a:p>
            <a:endParaRPr lang="en-AU" b="1" dirty="0"/>
          </a:p>
          <a:p>
            <a:r>
              <a:rPr lang="en-AU" b="1" kern="1200" dirty="0">
                <a:effectLst/>
              </a:rPr>
              <a:t>Discussion prompts</a:t>
            </a:r>
            <a:endParaRPr lang="en-US" b="1" kern="1200" dirty="0">
              <a:effectLst/>
              <a:cs typeface="Calibri"/>
            </a:endParaRPr>
          </a:p>
          <a:p>
            <a:pPr marL="285750" indent="-285750">
              <a:buFont typeface="Wingdings" panose="05000000000000000000" pitchFamily="2" charset="2"/>
              <a:buChar char="Ø"/>
              <a:defRPr/>
            </a:pPr>
            <a:r>
              <a:rPr lang="en-AU" i="1" dirty="0"/>
              <a:t>Which of the animals in these three paintings would </a:t>
            </a:r>
            <a:r>
              <a:rPr lang="en-AU" i="1" kern="1200" dirty="0">
                <a:effectLst/>
              </a:rPr>
              <a:t>you </a:t>
            </a:r>
            <a:r>
              <a:rPr lang="en-AU" i="1" dirty="0"/>
              <a:t>most like to meet</a:t>
            </a:r>
            <a:r>
              <a:rPr lang="en-AU" i="1" kern="1200" dirty="0">
                <a:effectLst/>
              </a:rPr>
              <a:t>? </a:t>
            </a:r>
            <a:r>
              <a:rPr lang="en-AU" i="1" dirty="0"/>
              <a:t>What is it about the way that Bonnard has painted this animal makes it interesting </a:t>
            </a:r>
            <a:r>
              <a:rPr lang="en-AU" i="1" kern="1200" dirty="0">
                <a:effectLst/>
              </a:rPr>
              <a:t>to </a:t>
            </a:r>
            <a:r>
              <a:rPr lang="en-AU" i="1" dirty="0"/>
              <a:t>you</a:t>
            </a:r>
            <a:r>
              <a:rPr lang="en-AU" i="1" kern="1200" dirty="0">
                <a:effectLst/>
              </a:rPr>
              <a:t>?</a:t>
            </a:r>
            <a:r>
              <a:rPr lang="en-AU" i="1" dirty="0"/>
              <a:t> </a:t>
            </a:r>
            <a:endParaRPr lang="en-US" kern="1200" dirty="0">
              <a:effectLst/>
            </a:endParaRPr>
          </a:p>
          <a:p>
            <a:pPr marL="285750" indent="-285750">
              <a:buFont typeface="Wingdings" panose="05000000000000000000" pitchFamily="2" charset="2"/>
              <a:buChar char="Ø"/>
              <a:defRPr/>
            </a:pPr>
            <a:r>
              <a:rPr lang="en-AU" i="1" kern="1200" dirty="0">
                <a:effectLst/>
              </a:rPr>
              <a:t>If you had to paint a picture of your pet, </a:t>
            </a:r>
            <a:r>
              <a:rPr lang="en-AU" i="1" dirty="0"/>
              <a:t>or any animal you like, </a:t>
            </a:r>
            <a:r>
              <a:rPr lang="en-AU" i="1" kern="1200" dirty="0">
                <a:effectLst/>
              </a:rPr>
              <a:t>what pose would you choose?</a:t>
            </a:r>
            <a:r>
              <a:rPr lang="en-AU" i="1" dirty="0"/>
              <a:t> Would they be sitting at the table or doing another activity? </a:t>
            </a:r>
            <a:endParaRPr lang="en-US" dirty="0"/>
          </a:p>
          <a:p>
            <a:pPr marL="285750" indent="-285750">
              <a:buFont typeface="Wingdings" panose="05000000000000000000" pitchFamily="2" charset="2"/>
              <a:buChar char="Ø"/>
              <a:defRPr/>
            </a:pPr>
            <a:r>
              <a:rPr lang="en-AU" i="1" dirty="0"/>
              <a:t>Bonnard often exaggerated or made changes to the appearance of the animals he painted. Where can you see he has done this in these images, and why do you think he did this?</a:t>
            </a:r>
            <a:endParaRPr lang="en-US" kern="1200" dirty="0">
              <a:effectLst/>
            </a:endParaRPr>
          </a:p>
          <a:p>
            <a:pPr>
              <a:defRPr/>
            </a:pPr>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7</a:t>
            </a:fld>
            <a:endParaRPr lang="en-US"/>
          </a:p>
        </p:txBody>
      </p:sp>
    </p:spTree>
    <p:extLst>
      <p:ext uri="{BB962C8B-B14F-4D97-AF65-F5344CB8AC3E}">
        <p14:creationId xmlns:p14="http://schemas.microsoft.com/office/powerpoint/2010/main" val="1402746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b="1" dirty="0"/>
              <a:t>Interiors and Still Life</a:t>
            </a:r>
            <a:endParaRPr lang="en-AU" dirty="0"/>
          </a:p>
          <a:p>
            <a:r>
              <a:rPr lang="en-AU" dirty="0"/>
              <a:t>Bonnard liked to paint interior scenes and still </a:t>
            </a:r>
            <a:r>
              <a:rPr lang="en-AU" dirty="0" err="1"/>
              <a:t>lifes</a:t>
            </a:r>
            <a:r>
              <a:rPr lang="en-AU" dirty="0"/>
              <a:t>: including things happening around a table, and things on the table (still life) in a room at home. He</a:t>
            </a:r>
            <a:r>
              <a:rPr lang="en-AU" b="0" i="0" dirty="0"/>
              <a:t> liked to focus on the </a:t>
            </a:r>
            <a:r>
              <a:rPr lang="en-AU" dirty="0"/>
              <a:t>little </a:t>
            </a:r>
            <a:r>
              <a:rPr lang="en-AU" b="0" i="0" dirty="0"/>
              <a:t>details and personal moments of everyday life, rather than </a:t>
            </a:r>
            <a:r>
              <a:rPr lang="en-AU" dirty="0"/>
              <a:t>grand </a:t>
            </a:r>
            <a:r>
              <a:rPr lang="en-AU" b="0" i="0" dirty="0"/>
              <a:t>or </a:t>
            </a:r>
            <a:r>
              <a:rPr lang="en-AU" dirty="0"/>
              <a:t>symbolic subjects</a:t>
            </a:r>
            <a:r>
              <a:rPr lang="en-AU" b="0" i="0" dirty="0"/>
              <a:t>.</a:t>
            </a:r>
            <a:endParaRPr lang="en-US" b="0" i="0" dirty="0"/>
          </a:p>
          <a:p>
            <a:endParaRPr lang="en-AU" dirty="0"/>
          </a:p>
          <a:p>
            <a:r>
              <a:rPr lang="en-AU" dirty="0"/>
              <a:t>Bonnard's approach to composition in these paintings is a little unusual. Can you see how in each painting on this slide, the tabletop looks like it is tilted towards us, creating a large space for the objects on the table? Bonnard also puts us in the scene by cutting off the bottom of the table, so it appears close to us – almost as though we are sitting at the table! Around the table, life happens: people are sitting, eating or moving about. They blend into the background’s colour, pattern and movement. </a:t>
            </a:r>
            <a:endParaRPr lang="en-US" dirty="0"/>
          </a:p>
          <a:p>
            <a:pPr>
              <a:defRPr/>
            </a:pPr>
            <a:endParaRPr lang="en-AU" b="1" dirty="0"/>
          </a:p>
          <a:p>
            <a:pPr lvl="0" algn="l" defTabSz="914400">
              <a:lnSpc>
                <a:spcPct val="100000"/>
              </a:lnSpc>
              <a:spcBef>
                <a:spcPts val="0"/>
              </a:spcBef>
              <a:spcAft>
                <a:spcPts val="0"/>
              </a:spcAft>
              <a:buNone/>
              <a:tabLst/>
              <a:defRPr/>
            </a:pPr>
            <a:r>
              <a:rPr lang="en-AU" b="1" kern="1200" dirty="0">
                <a:effectLst/>
              </a:rPr>
              <a:t>Discussion prompts</a:t>
            </a:r>
            <a:endParaRPr lang="en-US" kern="1200" dirty="0">
              <a:effectLst/>
              <a:cs typeface="Calibri"/>
            </a:endParaRPr>
          </a:p>
          <a:p>
            <a:pPr marL="285750" indent="-285750">
              <a:buFont typeface="Wingdings" panose="05000000000000000000" pitchFamily="2" charset="2"/>
              <a:buChar char="Ø"/>
              <a:defRPr/>
            </a:pPr>
            <a:r>
              <a:rPr lang="en-AU" i="1" dirty="0"/>
              <a:t>How does </a:t>
            </a:r>
            <a:r>
              <a:rPr lang="en-AU" b="0" i="1" kern="1200" dirty="0">
                <a:effectLst/>
              </a:rPr>
              <a:t>Bonnard </a:t>
            </a:r>
            <a:r>
              <a:rPr lang="en-AU" i="1" dirty="0"/>
              <a:t>make the people and background equally important in </a:t>
            </a:r>
            <a:r>
              <a:rPr lang="en-AU" b="0" i="1" kern="1200" dirty="0">
                <a:effectLst/>
              </a:rPr>
              <a:t>these paintings?</a:t>
            </a:r>
            <a:r>
              <a:rPr lang="en-AU" i="1" dirty="0"/>
              <a:t> </a:t>
            </a:r>
            <a:endParaRPr lang="en-US" dirty="0"/>
          </a:p>
          <a:p>
            <a:pPr marL="285750" indent="-285750">
              <a:buFont typeface="Wingdings" panose="05000000000000000000" pitchFamily="2" charset="2"/>
              <a:buChar char="Ø"/>
              <a:defRPr/>
            </a:pPr>
            <a:r>
              <a:rPr lang="en-AU" i="1" dirty="0"/>
              <a:t>What kinds of colours has Bonnard chosen for these paintings (warm, cool, bright, pale)? How do these colours make you feel about the scene?</a:t>
            </a:r>
            <a:endParaRPr lang="en-US" b="0" kern="1200" dirty="0">
              <a:effectLst/>
            </a:endParaRPr>
          </a:p>
          <a:p>
            <a:pPr marL="285750" indent="-285750">
              <a:buFont typeface="Wingdings" panose="05000000000000000000" pitchFamily="2" charset="2"/>
              <a:buChar char="Ø"/>
              <a:defRPr/>
            </a:pPr>
            <a:r>
              <a:rPr lang="en-AU" i="1" dirty="0"/>
              <a:t>Think about where your eyes focus in the paintings. Do they move around or go straight to one thing? Has Bonnard done anything that encourages your eyes to look at specific parts of the image? </a:t>
            </a:r>
            <a:endParaRPr lang="en-US" b="0" kern="1200" dirty="0">
              <a:effectLst/>
            </a:endParaRPr>
          </a:p>
          <a:p>
            <a:pPr>
              <a:defRPr/>
            </a:pPr>
            <a:endParaRPr lang="en-US" b="1" dirty="0">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8</a:t>
            </a:fld>
            <a:endParaRPr lang="en-US"/>
          </a:p>
        </p:txBody>
      </p:sp>
    </p:spTree>
    <p:extLst>
      <p:ext uri="{BB962C8B-B14F-4D97-AF65-F5344CB8AC3E}">
        <p14:creationId xmlns:p14="http://schemas.microsoft.com/office/powerpoint/2010/main" val="3842080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b="1" dirty="0"/>
              <a:t>Inside Looking Out</a:t>
            </a:r>
            <a:endParaRPr lang="en-AU" dirty="0"/>
          </a:p>
          <a:p>
            <a:r>
              <a:rPr lang="en-AU" dirty="0"/>
              <a:t>Bonnard liked to create artworks showing the view of the outside world from inside a room, looking through a window or door. </a:t>
            </a:r>
            <a:endParaRPr lang="en-AU" dirty="0">
              <a:cs typeface="Calibri"/>
            </a:endParaRPr>
          </a:p>
          <a:p>
            <a:r>
              <a:rPr lang="en-AU" dirty="0"/>
              <a:t>He used objects and furniture in the room to suggest human activity and included humans and animals that are not always obvious at first glance when we look at a painting.</a:t>
            </a:r>
            <a:endParaRPr lang="en-AU" dirty="0">
              <a:cs typeface="Calibri"/>
            </a:endParaRPr>
          </a:p>
          <a:p>
            <a:r>
              <a:rPr lang="en-AU" i="1" dirty="0"/>
              <a:t>Dining room in the Country </a:t>
            </a:r>
            <a:r>
              <a:rPr lang="en-AU" dirty="0"/>
              <a:t>shows the dining room of a country house in </a:t>
            </a:r>
            <a:r>
              <a:rPr lang="en-AU" dirty="0" err="1"/>
              <a:t>Vernonnet</a:t>
            </a:r>
            <a:r>
              <a:rPr lang="en-AU" dirty="0"/>
              <a:t> that Bonnard bought in 1912.  The dining room was on the ground floor; and through the door we can see the Seine Valley. </a:t>
            </a:r>
            <a:endParaRPr lang="en-AU" dirty="0">
              <a:cs typeface="Calibri"/>
            </a:endParaRPr>
          </a:p>
          <a:p>
            <a:endParaRPr lang="en-AU" dirty="0"/>
          </a:p>
          <a:p>
            <a:r>
              <a:rPr lang="en-AU" dirty="0"/>
              <a:t>Both paintings feature Marthe, who often travelled with Bonnard. </a:t>
            </a:r>
            <a:r>
              <a:rPr lang="en-AU" i="1" dirty="0"/>
              <a:t>The window</a:t>
            </a:r>
            <a:r>
              <a:rPr lang="en-AU" dirty="0"/>
              <a:t> was made in an apartment they rented in 1925 in Le </a:t>
            </a:r>
            <a:r>
              <a:rPr lang="en-AU" dirty="0" err="1"/>
              <a:t>Cannet</a:t>
            </a:r>
            <a:r>
              <a:rPr lang="en-AU" dirty="0"/>
              <a:t>, a town near the Mediterranean, that had a warm climate (which suited Marthe’s health). On the table by the window is a book titled </a:t>
            </a:r>
            <a:r>
              <a:rPr lang="en-AU" i="1" dirty="0"/>
              <a:t>Marie</a:t>
            </a:r>
            <a:r>
              <a:rPr lang="en-AU" dirty="0"/>
              <a:t>, which might reference the book published in 1898 and illustrated by Bonnard, with Marthe as the model for the illustrations.</a:t>
            </a:r>
            <a:endParaRPr lang="en-AU" dirty="0">
              <a:cs typeface="Calibri"/>
            </a:endParaRPr>
          </a:p>
          <a:p>
            <a:endParaRPr lang="en-AU" dirty="0"/>
          </a:p>
          <a:p>
            <a:r>
              <a:rPr lang="en-AU" b="1" kern="1200" dirty="0">
                <a:effectLst/>
              </a:rPr>
              <a:t>Discussion prompts</a:t>
            </a:r>
            <a:endParaRPr lang="en-AU" b="1" kern="1200" dirty="0">
              <a:effectLst/>
              <a:cs typeface="Calibri"/>
            </a:endParaRPr>
          </a:p>
          <a:p>
            <a:pPr marL="285750" indent="-285750">
              <a:buFont typeface="Wingdings" panose="05000000000000000000" pitchFamily="2" charset="2"/>
              <a:buChar char="Ø"/>
            </a:pPr>
            <a:r>
              <a:rPr lang="en-AU" dirty="0"/>
              <a:t> </a:t>
            </a:r>
            <a:r>
              <a:rPr lang="en-AU" i="1" dirty="0"/>
              <a:t>How does Bonnard define the different spaces – inside and outside – in the works? Think about his use of colour, texture and tone.</a:t>
            </a:r>
            <a:endParaRPr lang="en-AU" dirty="0"/>
          </a:p>
          <a:p>
            <a:pPr marL="285750" indent="-285750">
              <a:buFont typeface="Wingdings" panose="05000000000000000000" pitchFamily="2" charset="2"/>
              <a:buChar char="Ø"/>
              <a:defRPr/>
            </a:pPr>
            <a:r>
              <a:rPr lang="en-AU" i="1" dirty="0"/>
              <a:t> Compare the paintings pictured, looking at key lines and the way your eyes are encouraged to move in certain directions. How are they similar or different?</a:t>
            </a:r>
            <a:endParaRPr lang="en-AU" dirty="0">
              <a:cs typeface="Calibri" panose="020F0502020204030204"/>
            </a:endParaRPr>
          </a:p>
          <a:p>
            <a:endParaRPr lang="en-AU" i="1" dirty="0">
              <a:cs typeface="Calibri"/>
            </a:endParaRPr>
          </a:p>
          <a:p>
            <a:r>
              <a:rPr lang="en-AU" b="1" dirty="0"/>
              <a:t>Further Investigation</a:t>
            </a:r>
            <a:endParaRPr lang="en-AU" b="1" dirty="0">
              <a:cs typeface="Calibri"/>
            </a:endParaRPr>
          </a:p>
          <a:p>
            <a:pPr marL="285750" indent="-285750">
              <a:buFont typeface="Wingdings" panose="05000000000000000000" pitchFamily="2" charset="2"/>
              <a:buChar char="Ø"/>
            </a:pPr>
            <a:r>
              <a:rPr lang="en-AU" i="1" dirty="0"/>
              <a:t>The longer we look at a Bonnard painting, the more we see! Set a time for one minute and focus on absorbing every element of one of these paintings. What new details do you notice when you look longer? Why do you think these details are not immediately obvious?</a:t>
            </a:r>
            <a:endParaRPr lang="en-AU" dirty="0"/>
          </a:p>
          <a:p>
            <a:endParaRPr lang="en-AU" b="1" dirty="0">
              <a:cs typeface="Calibri"/>
            </a:endParaRPr>
          </a:p>
        </p:txBody>
      </p:sp>
      <p:sp>
        <p:nvSpPr>
          <p:cNvPr id="4" name="Slide Number Placeholder 3"/>
          <p:cNvSpPr>
            <a:spLocks noGrp="1"/>
          </p:cNvSpPr>
          <p:nvPr>
            <p:ph type="sldNum" sz="quarter" idx="5"/>
          </p:nvPr>
        </p:nvSpPr>
        <p:spPr/>
        <p:txBody>
          <a:bodyPr/>
          <a:lstStyle/>
          <a:p>
            <a:fld id="{22BA246C-959F-BE4E-962F-1392FD862DC4}" type="slidenum">
              <a:rPr lang="en-US" smtClean="0"/>
              <a:t>9</a:t>
            </a:fld>
            <a:endParaRPr lang="en-US"/>
          </a:p>
        </p:txBody>
      </p:sp>
    </p:spTree>
    <p:extLst>
      <p:ext uri="{BB962C8B-B14F-4D97-AF65-F5344CB8AC3E}">
        <p14:creationId xmlns:p14="http://schemas.microsoft.com/office/powerpoint/2010/main" val="23579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54292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89676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7489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44372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42169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192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100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1096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2333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10543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98208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8/9/2023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3211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ainting of a person&#10;&#10;Description automatically generated">
            <a:extLst>
              <a:ext uri="{FF2B5EF4-FFF2-40B4-BE49-F238E27FC236}">
                <a16:creationId xmlns:a16="http://schemas.microsoft.com/office/drawing/2014/main" id="{2501FFF9-FE98-E851-0C33-F931D34D5E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41" y="-11352"/>
            <a:ext cx="12231272" cy="6869352"/>
          </a:xfrm>
          <a:prstGeom prst="rect">
            <a:avLst/>
          </a:prstGeom>
        </p:spPr>
      </p:pic>
    </p:spTree>
    <p:extLst>
      <p:ext uri="{BB962C8B-B14F-4D97-AF65-F5344CB8AC3E}">
        <p14:creationId xmlns:p14="http://schemas.microsoft.com/office/powerpoint/2010/main" val="414481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ollage of paintings&#10;&#10;Description automatically generated">
            <a:extLst>
              <a:ext uri="{FF2B5EF4-FFF2-40B4-BE49-F238E27FC236}">
                <a16:creationId xmlns:a16="http://schemas.microsoft.com/office/drawing/2014/main" id="{3A933376-DD46-012C-A919-88CA997BF3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8" y="-4577"/>
            <a:ext cx="12184083" cy="6797881"/>
          </a:xfrm>
          <a:prstGeom prst="rect">
            <a:avLst/>
          </a:prstGeom>
        </p:spPr>
      </p:pic>
    </p:spTree>
    <p:extLst>
      <p:ext uri="{BB962C8B-B14F-4D97-AF65-F5344CB8AC3E}">
        <p14:creationId xmlns:p14="http://schemas.microsoft.com/office/powerpoint/2010/main" val="2064585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erson sitting on a chair&#10;&#10;Description automatically generated">
            <a:extLst>
              <a:ext uri="{FF2B5EF4-FFF2-40B4-BE49-F238E27FC236}">
                <a16:creationId xmlns:a16="http://schemas.microsoft.com/office/drawing/2014/main" id="{F393DA89-F0CD-C6FC-5990-984626716B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8" y="-4545"/>
            <a:ext cx="12184082" cy="6787920"/>
          </a:xfrm>
          <a:prstGeom prst="rect">
            <a:avLst/>
          </a:prstGeom>
        </p:spPr>
      </p:pic>
    </p:spTree>
    <p:extLst>
      <p:ext uri="{BB962C8B-B14F-4D97-AF65-F5344CB8AC3E}">
        <p14:creationId xmlns:p14="http://schemas.microsoft.com/office/powerpoint/2010/main" val="3886752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white background with black text&#10;&#10;Description automatically generated">
            <a:extLst>
              <a:ext uri="{FF2B5EF4-FFF2-40B4-BE49-F238E27FC236}">
                <a16:creationId xmlns:a16="http://schemas.microsoft.com/office/drawing/2014/main" id="{5B56C7FC-2E99-DA6A-F867-B40E339A45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8" y="-4481"/>
            <a:ext cx="12184083" cy="6797688"/>
          </a:xfrm>
          <a:prstGeom prst="rect">
            <a:avLst/>
          </a:prstGeom>
        </p:spPr>
      </p:pic>
    </p:spTree>
    <p:extLst>
      <p:ext uri="{BB962C8B-B14F-4D97-AF65-F5344CB8AC3E}">
        <p14:creationId xmlns:p14="http://schemas.microsoft.com/office/powerpoint/2010/main" val="451998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group of black and white logos&#10;&#10;Description automatically generated">
            <a:extLst>
              <a:ext uri="{FF2B5EF4-FFF2-40B4-BE49-F238E27FC236}">
                <a16:creationId xmlns:a16="http://schemas.microsoft.com/office/drawing/2014/main" id="{40017D75-D760-B1E0-61B8-33642D2F40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8" y="-4481"/>
            <a:ext cx="12184083" cy="6817480"/>
          </a:xfrm>
          <a:prstGeom prst="rect">
            <a:avLst/>
          </a:prstGeom>
        </p:spPr>
      </p:pic>
    </p:spTree>
    <p:extLst>
      <p:ext uri="{BB962C8B-B14F-4D97-AF65-F5344CB8AC3E}">
        <p14:creationId xmlns:p14="http://schemas.microsoft.com/office/powerpoint/2010/main" val="4041653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erson in a white shirt&#10;&#10;Description automatically generated">
            <a:extLst>
              <a:ext uri="{FF2B5EF4-FFF2-40B4-BE49-F238E27FC236}">
                <a16:creationId xmlns:a16="http://schemas.microsoft.com/office/drawing/2014/main" id="{F96F0782-FB48-CC06-6660-6C8E10E4DD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64" y="-866"/>
            <a:ext cx="12193858" cy="6858464"/>
          </a:xfrm>
          <a:prstGeom prst="rect">
            <a:avLst/>
          </a:prstGeom>
        </p:spPr>
      </p:pic>
    </p:spTree>
    <p:extLst>
      <p:ext uri="{BB962C8B-B14F-4D97-AF65-F5344CB8AC3E}">
        <p14:creationId xmlns:p14="http://schemas.microsoft.com/office/powerpoint/2010/main" val="2311678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erson looking at a piece of paper on a wall&#10;&#10;Description automatically generated">
            <a:extLst>
              <a:ext uri="{FF2B5EF4-FFF2-40B4-BE49-F238E27FC236}">
                <a16:creationId xmlns:a16="http://schemas.microsoft.com/office/drawing/2014/main" id="{EA7427A6-0973-77C5-1372-1990B3E10E21}"/>
              </a:ext>
            </a:extLst>
          </p:cNvPr>
          <p:cNvPicPr>
            <a:picLocks noChangeAspect="1"/>
          </p:cNvPicPr>
          <p:nvPr/>
        </p:nvPicPr>
        <p:blipFill>
          <a:blip r:embed="rId3"/>
          <a:stretch>
            <a:fillRect/>
          </a:stretch>
        </p:blipFill>
        <p:spPr>
          <a:xfrm>
            <a:off x="3958" y="3520"/>
            <a:ext cx="12184083" cy="6791582"/>
          </a:xfrm>
          <a:prstGeom prst="rect">
            <a:avLst/>
          </a:prstGeom>
        </p:spPr>
      </p:pic>
    </p:spTree>
    <p:extLst>
      <p:ext uri="{BB962C8B-B14F-4D97-AF65-F5344CB8AC3E}">
        <p14:creationId xmlns:p14="http://schemas.microsoft.com/office/powerpoint/2010/main" val="2385535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collage of images of people&#10;&#10;Description automatically generated">
            <a:extLst>
              <a:ext uri="{FF2B5EF4-FFF2-40B4-BE49-F238E27FC236}">
                <a16:creationId xmlns:a16="http://schemas.microsoft.com/office/drawing/2014/main" id="{177E161B-5C86-3460-F5B8-4DC66C5ED4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8" y="-4531"/>
            <a:ext cx="12184082" cy="6807685"/>
          </a:xfrm>
          <a:prstGeom prst="rect">
            <a:avLst/>
          </a:prstGeom>
        </p:spPr>
      </p:pic>
    </p:spTree>
    <p:extLst>
      <p:ext uri="{BB962C8B-B14F-4D97-AF65-F5344CB8AC3E}">
        <p14:creationId xmlns:p14="http://schemas.microsoft.com/office/powerpoint/2010/main" val="666008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ollage of images of people and a painting&#10;&#10;Description automatically generated">
            <a:extLst>
              <a:ext uri="{FF2B5EF4-FFF2-40B4-BE49-F238E27FC236}">
                <a16:creationId xmlns:a16="http://schemas.microsoft.com/office/drawing/2014/main" id="{679C25BD-242F-1B2A-5F46-6DEE8B57151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8" y="-4577"/>
            <a:ext cx="12184083" cy="6817673"/>
          </a:xfrm>
          <a:prstGeom prst="rect">
            <a:avLst/>
          </a:prstGeom>
        </p:spPr>
      </p:pic>
    </p:spTree>
    <p:extLst>
      <p:ext uri="{BB962C8B-B14F-4D97-AF65-F5344CB8AC3E}">
        <p14:creationId xmlns:p14="http://schemas.microsoft.com/office/powerpoint/2010/main" val="2755194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ollage of paintings of people&#10;&#10;Description automatically generated">
            <a:extLst>
              <a:ext uri="{FF2B5EF4-FFF2-40B4-BE49-F238E27FC236}">
                <a16:creationId xmlns:a16="http://schemas.microsoft.com/office/drawing/2014/main" id="{77135193-2DBC-B640-D107-FC2F700C29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8" y="-4577"/>
            <a:ext cx="12184083" cy="6817673"/>
          </a:xfrm>
          <a:prstGeom prst="rect">
            <a:avLst/>
          </a:prstGeom>
        </p:spPr>
      </p:pic>
    </p:spTree>
    <p:extLst>
      <p:ext uri="{BB962C8B-B14F-4D97-AF65-F5344CB8AC3E}">
        <p14:creationId xmlns:p14="http://schemas.microsoft.com/office/powerpoint/2010/main" val="1905087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ollage of paintings of dogs and a person&#10;&#10;Description automatically generated">
            <a:extLst>
              <a:ext uri="{FF2B5EF4-FFF2-40B4-BE49-F238E27FC236}">
                <a16:creationId xmlns:a16="http://schemas.microsoft.com/office/drawing/2014/main" id="{19CAC344-3642-2C27-F2DE-CF4923D2C5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8" y="-4577"/>
            <a:ext cx="12184083" cy="6807777"/>
          </a:xfrm>
          <a:prstGeom prst="rect">
            <a:avLst/>
          </a:prstGeom>
        </p:spPr>
      </p:pic>
    </p:spTree>
    <p:extLst>
      <p:ext uri="{BB962C8B-B14F-4D97-AF65-F5344CB8AC3E}">
        <p14:creationId xmlns:p14="http://schemas.microsoft.com/office/powerpoint/2010/main" val="2966684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ollage of images of people sitting at a table&#10;&#10;Description automatically generated">
            <a:extLst>
              <a:ext uri="{FF2B5EF4-FFF2-40B4-BE49-F238E27FC236}">
                <a16:creationId xmlns:a16="http://schemas.microsoft.com/office/drawing/2014/main" id="{CBFD9E6B-5608-DF90-430D-1FDFBAD8B8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8" y="-4577"/>
            <a:ext cx="12184083" cy="6787985"/>
          </a:xfrm>
          <a:prstGeom prst="rect">
            <a:avLst/>
          </a:prstGeom>
        </p:spPr>
      </p:pic>
    </p:spTree>
    <p:extLst>
      <p:ext uri="{BB962C8B-B14F-4D97-AF65-F5344CB8AC3E}">
        <p14:creationId xmlns:p14="http://schemas.microsoft.com/office/powerpoint/2010/main" val="552534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ollage of images of a room&#10;&#10;Description automatically generated">
            <a:extLst>
              <a:ext uri="{FF2B5EF4-FFF2-40B4-BE49-F238E27FC236}">
                <a16:creationId xmlns:a16="http://schemas.microsoft.com/office/drawing/2014/main" id="{144F9D5D-9214-0548-B0CA-0DFDF43C37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8" y="-4577"/>
            <a:ext cx="12184083" cy="6787985"/>
          </a:xfrm>
          <a:prstGeom prst="rect">
            <a:avLst/>
          </a:prstGeom>
        </p:spPr>
      </p:pic>
    </p:spTree>
    <p:extLst>
      <p:ext uri="{BB962C8B-B14F-4D97-AF65-F5344CB8AC3E}">
        <p14:creationId xmlns:p14="http://schemas.microsoft.com/office/powerpoint/2010/main" val="2119107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2722</Words>
  <Application>Microsoft Office PowerPoint</Application>
  <PresentationFormat>Widescreen</PresentationFormat>
  <Paragraphs>132</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2023-08-09T02:29:01Z</dcterms:created>
  <dcterms:modified xsi:type="dcterms:W3CDTF">2023-08-09T02:29:11Z</dcterms:modified>
</cp:coreProperties>
</file>