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75" r:id="rId5"/>
    <p:sldId id="256" r:id="rId6"/>
    <p:sldId id="264" r:id="rId7"/>
    <p:sldId id="258" r:id="rId8"/>
    <p:sldId id="269" r:id="rId9"/>
    <p:sldId id="267" r:id="rId10"/>
    <p:sldId id="271" r:id="rId11"/>
    <p:sldId id="265" r:id="rId12"/>
    <p:sldId id="263" r:id="rId13"/>
    <p:sldId id="260" r:id="rId14"/>
    <p:sldId id="273" r:id="rId15"/>
    <p:sldId id="262" r:id="rId16"/>
    <p:sldId id="272" r:id="rId17"/>
    <p:sldId id="274"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E95254-513A-51DF-D7EE-34422B3D512F}" name="Julia Rodwell" initials="JR" userId="S::julia.rodwell@ngv.vic.gov.au::d548f9f8-7be8-4179-a00e-3475e96e8dd5" providerId="AD"/>
  <p188:author id="{0FB9CC93-3A01-12CE-6429-CF307CA7EEF7}" name="Meg Slater" initials="MS" userId="S::meg.slater@ngv.vic.gov.au::84176c54-0f42-4b89-a44e-7b057be40762" providerId="AD"/>
  <p188:author id="{5B5F26BE-927F-6349-0EDC-1B8351B7BA6C}" name="Laura Henderson" initials="LH" userId="S::laura.henderson@ngv.vic.gov.au::f3497404-433c-4ee0-a7f2-09bf3a6a79a2" providerId="AD"/>
  <p188:author id="{AC001DD6-997E-01B2-A094-0CAB49430C08}" name="Cassandra Liassos" initials="CL" userId="S::cassandra.liassos@ngv.vic.gov.au::1a82d415-9e97-4f98-93a7-bc72eff9df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0190B-CD09-DC1A-BCD9-002A4C198AC0}" v="27" dt="2023-08-01T05:46:35.872"/>
    <p1510:client id="{3C345B97-15D8-B3B3-4AFB-57030C8D7293}" v="104" dt="2023-08-08T04:10:42.429"/>
    <p1510:client id="{4E7A98FF-62EF-95F0-8154-7B6C44A21828}" v="2" dt="2023-07-27T07:06:59.859"/>
    <p1510:client id="{56461C72-2E78-3982-E504-BF1D506A4110}" v="2" dt="2023-08-01T06:08:26.652"/>
    <p1510:client id="{5C2443E1-2634-1B7D-D263-0B0DD8D3FC2F}" v="129" dt="2023-07-18T23:25:12.475"/>
    <p1510:client id="{6B0F94C2-BEB8-DAC0-C1D6-D8DE6B7F097A}" v="5" dt="2023-07-18T02:11:03.204"/>
    <p1510:client id="{77C42433-8DA2-6399-3000-65D003FC2BE7}" v="7" dt="2023-07-28T03:08:08.655"/>
    <p1510:client id="{B4875568-7B38-023C-A162-61C99365836A}" v="28" dt="2023-08-08T02:56:51.370"/>
    <p1510:client id="{D8783937-56D3-DD4B-3E63-41BB8F6D3D90}" v="2" dt="2023-07-27T22:51:47.690"/>
    <p1510:client id="{FA87BB07-9BC4-449D-85DE-DAB373151A86}" v="2" dt="2023-07-18T04:13:38.9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64395" autoAdjust="0"/>
  </p:normalViewPr>
  <p:slideViewPr>
    <p:cSldViewPr snapToGrid="0">
      <p:cViewPr varScale="1">
        <p:scale>
          <a:sx n="70" d="100"/>
          <a:sy n="70" d="100"/>
        </p:scale>
        <p:origin x="1998" y="54"/>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A87E3-9004-3341-9C41-55AF61B618D1}"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A246C-959F-BE4E-962F-1392FD862DC4}" type="slidenum">
              <a:rPr lang="en-US" smtClean="0"/>
              <a:t>‹#›</a:t>
            </a:fld>
            <a:endParaRPr lang="en-US"/>
          </a:p>
        </p:txBody>
      </p:sp>
    </p:spTree>
    <p:extLst>
      <p:ext uri="{BB962C8B-B14F-4D97-AF65-F5344CB8AC3E}">
        <p14:creationId xmlns:p14="http://schemas.microsoft.com/office/powerpoint/2010/main" val="265039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gv.vic.gov.au/explore/collection/work/5415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 </a:t>
            </a:r>
            <a:r>
              <a:rPr lang="en-AU" b="1" i="0" dirty="0">
                <a:effectLst/>
              </a:rPr>
              <a:t>Introduction to the Resource for Secondary Students</a:t>
            </a:r>
            <a:endParaRPr lang="en-AU" b="0" i="0" dirty="0">
              <a:effectLst/>
            </a:endParaRPr>
          </a:p>
          <a:p>
            <a:pPr algn="l"/>
            <a:r>
              <a:rPr lang="en-AU" b="0" i="0" dirty="0">
                <a:effectLst/>
              </a:rPr>
              <a:t>This slide pack provides students and teachers with key information about the 2023 exhibition </a:t>
            </a:r>
            <a:r>
              <a:rPr lang="en-AU" b="0" i="1" dirty="0">
                <a:effectLst/>
              </a:rPr>
              <a:t>Pierre Bonnard: Designed by India Mahdavi </a:t>
            </a:r>
            <a:r>
              <a:rPr lang="en-AU" b="0" i="0" dirty="0">
                <a:effectLst/>
              </a:rPr>
              <a:t>at the National Gallery of Victoria. It includes images, information and discussion prompts that can be used before or after visiting the exhibition to scaffold and support student learning related to the exhibition.   </a:t>
            </a:r>
          </a:p>
          <a:p>
            <a:pPr algn="l"/>
            <a:r>
              <a:rPr lang="en-AU" b="0" i="0" dirty="0">
                <a:effectLst/>
              </a:rPr>
              <a:t>Teachers are encouraged to adapt the content to the level and interests of their students. </a:t>
            </a:r>
            <a:endParaRPr lang="en-AU" b="0" i="0" dirty="0">
              <a:effectLst/>
              <a:cs typeface="Calibri"/>
            </a:endParaRPr>
          </a:p>
          <a:p>
            <a:endParaRPr lang="en-AU" dirty="0"/>
          </a:p>
          <a:p>
            <a:pPr algn="l"/>
            <a:r>
              <a:rPr lang="en-AU" b="1" i="0" dirty="0">
                <a:effectLst/>
              </a:rPr>
              <a:t>About the exhibition </a:t>
            </a:r>
            <a:endParaRPr lang="en-AU" b="0" i="0" dirty="0">
              <a:effectLst/>
            </a:endParaRPr>
          </a:p>
          <a:p>
            <a:r>
              <a:rPr lang="en-AU" b="0" i="0" dirty="0">
                <a:effectLst/>
              </a:rPr>
              <a:t>The exhibition </a:t>
            </a:r>
            <a:r>
              <a:rPr lang="en-AU" b="0" i="1" dirty="0">
                <a:effectLst/>
              </a:rPr>
              <a:t>Pierre Bonnard: </a:t>
            </a:r>
            <a:r>
              <a:rPr lang="en-AU" i="1" dirty="0"/>
              <a:t>Designed </a:t>
            </a:r>
            <a:r>
              <a:rPr lang="en-AU" b="0" i="1" dirty="0">
                <a:effectLst/>
              </a:rPr>
              <a:t>by India Mahdavi </a:t>
            </a:r>
            <a:r>
              <a:rPr lang="en-AU" b="0" i="0" dirty="0">
                <a:effectLst/>
              </a:rPr>
              <a:t>presents more than 100 works of art by French artist Pierre Bonnard (</a:t>
            </a:r>
            <a:r>
              <a:rPr lang="en-AU" dirty="0"/>
              <a:t>1867–1947</a:t>
            </a:r>
            <a:r>
              <a:rPr lang="en-AU" b="0" i="0" dirty="0">
                <a:effectLst/>
              </a:rPr>
              <a:t>), made from the late nineteenth century to the first half of the twentieth century. </a:t>
            </a:r>
          </a:p>
          <a:p>
            <a:r>
              <a:rPr lang="en-AU" b="0" i="0" dirty="0">
                <a:effectLst/>
              </a:rPr>
              <a:t>The exhibition </a:t>
            </a:r>
            <a:r>
              <a:rPr lang="en-AU" dirty="0"/>
              <a:t>features </a:t>
            </a:r>
            <a:r>
              <a:rPr lang="en-AU" b="0" i="0" dirty="0">
                <a:effectLst/>
              </a:rPr>
              <a:t>works </a:t>
            </a:r>
            <a:r>
              <a:rPr lang="en-AU" dirty="0"/>
              <a:t>by </a:t>
            </a:r>
            <a:r>
              <a:rPr lang="en-AU" b="0" i="0" dirty="0">
                <a:effectLst/>
              </a:rPr>
              <a:t>Bonnard and his </a:t>
            </a:r>
            <a:r>
              <a:rPr lang="en-AU" dirty="0"/>
              <a:t>fellow artists</a:t>
            </a:r>
            <a:r>
              <a:rPr lang="en-AU" b="0" i="0" dirty="0">
                <a:effectLst/>
              </a:rPr>
              <a:t>, </a:t>
            </a:r>
            <a:r>
              <a:rPr lang="en-AU" dirty="0"/>
              <a:t>including </a:t>
            </a:r>
            <a:r>
              <a:rPr lang="en-AU" b="0" i="0" dirty="0">
                <a:effectLst/>
              </a:rPr>
              <a:t>paintings, drawings, photographs, folding screens and early cinema. </a:t>
            </a:r>
            <a:r>
              <a:rPr lang="en-AU" dirty="0"/>
              <a:t>Most of these works have been drawn </a:t>
            </a:r>
            <a:r>
              <a:rPr lang="en-AU" b="0" i="0" dirty="0">
                <a:effectLst/>
              </a:rPr>
              <a:t>from the collection of the </a:t>
            </a:r>
            <a:r>
              <a:rPr lang="en-AU" b="0" i="0" dirty="0" err="1">
                <a:effectLst/>
              </a:rPr>
              <a:t>Musée</a:t>
            </a:r>
            <a:r>
              <a:rPr lang="en-AU" b="0" i="0" dirty="0">
                <a:effectLst/>
              </a:rPr>
              <a:t> d’Orsay, Paris, </a:t>
            </a:r>
            <a:r>
              <a:rPr lang="en-AU" dirty="0"/>
              <a:t>as well as </a:t>
            </a:r>
            <a:r>
              <a:rPr lang="en-AU" b="0" i="0" dirty="0">
                <a:effectLst/>
              </a:rPr>
              <a:t>loans from other art collections in France and beyond. </a:t>
            </a:r>
          </a:p>
          <a:p>
            <a:pPr algn="l"/>
            <a:r>
              <a:rPr lang="en-AU" b="0" i="0" dirty="0">
                <a:effectLst/>
              </a:rPr>
              <a:t>The exhibition’s scenography (exhibition staging) was designed by India Mahdavi, an internationally celebrated Paris-based architect and designer.</a:t>
            </a:r>
            <a:endParaRPr lang="en-AU" dirty="0"/>
          </a:p>
          <a:p>
            <a:pPr algn="l"/>
            <a:endParaRPr lang="en-US" i="0" dirty="0">
              <a:effectLst/>
            </a:endParaRPr>
          </a:p>
          <a:p>
            <a:pPr algn="l"/>
            <a:r>
              <a:rPr lang="en-AU" b="1" i="0" dirty="0">
                <a:effectLst/>
              </a:rPr>
              <a:t>Learning Objectives </a:t>
            </a:r>
            <a:endParaRPr lang="en-AU" b="0" i="0" dirty="0">
              <a:effectLst/>
            </a:endParaRPr>
          </a:p>
          <a:p>
            <a:pPr marL="171450" indent="-171450" algn="l">
              <a:buFont typeface="Wingdings" panose="05000000000000000000" pitchFamily="2" charset="2"/>
              <a:buChar char="Ø"/>
            </a:pPr>
            <a:r>
              <a:rPr lang="en-AU" b="0" i="0" dirty="0">
                <a:effectLst/>
              </a:rPr>
              <a:t>Analyse and interpret themes, concepts and ideas in Bonnard’s work and discuss how they are expressed. </a:t>
            </a:r>
          </a:p>
          <a:p>
            <a:pPr marL="171450" indent="-171450" algn="l">
              <a:buFont typeface="Wingdings" panose="05000000000000000000" pitchFamily="2" charset="2"/>
              <a:buChar char="Ø"/>
            </a:pPr>
            <a:r>
              <a:rPr lang="en-AU" b="0" i="0" dirty="0">
                <a:effectLst/>
              </a:rPr>
              <a:t>Identify and discuss important influences on Bonnard’s style and choices in art making.</a:t>
            </a:r>
            <a:endParaRPr lang="en-AU" b="0" i="0" dirty="0">
              <a:effectLst/>
              <a:cs typeface="Calibri"/>
            </a:endParaRPr>
          </a:p>
          <a:p>
            <a:pPr marL="171450" indent="-171450" algn="l">
              <a:buFont typeface="Wingdings" panose="05000000000000000000" pitchFamily="2" charset="2"/>
              <a:buChar char="Ø"/>
            </a:pPr>
            <a:r>
              <a:rPr lang="en-AU" b="0" i="0" dirty="0">
                <a:effectLst/>
              </a:rPr>
              <a:t>Discuss Bonnard’s use of materials, techniques, technologies and processes to realise his intentions in his artworks. </a:t>
            </a:r>
            <a:endParaRPr lang="en-AU" b="0" i="0" dirty="0">
              <a:effectLst/>
              <a:cs typeface="Calibri"/>
            </a:endParaRPr>
          </a:p>
          <a:p>
            <a:pPr marL="171450" indent="-171450" algn="l">
              <a:buFont typeface="Wingdings" panose="05000000000000000000" pitchFamily="2" charset="2"/>
              <a:buChar char="Ø"/>
            </a:pPr>
            <a:r>
              <a:rPr lang="en-AU" b="0" i="0" dirty="0">
                <a:effectLst/>
              </a:rPr>
              <a:t>Identify and connect specific features of Bonnard’s work to a wider historical, cultural and social context.  </a:t>
            </a:r>
            <a:endParaRPr lang="en-AU" b="0" i="0" dirty="0">
              <a:effectLst/>
              <a:cs typeface="Calibri"/>
            </a:endParaRPr>
          </a:p>
          <a:p>
            <a:pPr marL="171450" indent="-171450" algn="l">
              <a:buFont typeface="Wingdings" panose="05000000000000000000" pitchFamily="2" charset="2"/>
              <a:buChar char="Ø"/>
            </a:pPr>
            <a:r>
              <a:rPr lang="en-AU" b="0" i="0" dirty="0">
                <a:effectLst/>
              </a:rPr>
              <a:t>Identify key elements in the exhibition design by India Mahdavi. Discuss how they draw on the work of Pierre Bonnard and how they impact the experience of the exhibition.</a:t>
            </a:r>
            <a:endParaRPr lang="en-AU" b="0" i="0" dirty="0">
              <a:effectLst/>
              <a:cs typeface="Calibri"/>
            </a:endParaRPr>
          </a:p>
          <a:p>
            <a:endParaRPr lang="en-US" sz="1800"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a:t>
            </a:fld>
            <a:endParaRPr lang="en-US"/>
          </a:p>
        </p:txBody>
      </p:sp>
    </p:spTree>
    <p:extLst>
      <p:ext uri="{BB962C8B-B14F-4D97-AF65-F5344CB8AC3E}">
        <p14:creationId xmlns:p14="http://schemas.microsoft.com/office/powerpoint/2010/main" val="9819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Interiors and Still Life</a:t>
            </a:r>
            <a:endParaRPr lang="en-AU" dirty="0"/>
          </a:p>
          <a:p>
            <a:endParaRPr lang="en-AU" dirty="0"/>
          </a:p>
          <a:p>
            <a:pPr>
              <a:defRPr/>
            </a:pPr>
            <a:r>
              <a:rPr lang="en-AU" dirty="0"/>
              <a:t>Bonnard produced many intimate still life and domestic scenes. He and fellow Nabi artist Édouard Vuillard were referred to as </a:t>
            </a:r>
            <a:r>
              <a:rPr lang="en-AU" i="1" dirty="0"/>
              <a:t>Intimists</a:t>
            </a:r>
            <a:r>
              <a:rPr lang="en-AU" dirty="0"/>
              <a:t>. </a:t>
            </a:r>
            <a:r>
              <a:rPr lang="en-AU" i="0" dirty="0"/>
              <a:t>Intimists</a:t>
            </a:r>
            <a:r>
              <a:rPr lang="en-AU" dirty="0"/>
              <a:t> used the domestic interior as subject matter to convey the quiet warmth and comfort, the relaxed intimacy, of domestic life. Pattern and colour were also used by these artists to imbue domestic scenes with emotional and symbolic qualities. </a:t>
            </a:r>
            <a:endParaRPr lang="en-AU" b="0" dirty="0">
              <a:ea typeface="Calibri"/>
              <a:cs typeface="Calibri"/>
            </a:endParaRPr>
          </a:p>
          <a:p>
            <a:endParaRPr lang="en-AU" b="0" dirty="0"/>
          </a:p>
          <a:p>
            <a:r>
              <a:rPr lang="en-AU" dirty="0"/>
              <a:t>Bonnard's approach to composition in these paintings is a little unusual: The tilted-up table surfaces are ‘empty spaces’ brought to life with coloured and patterned cloths and by the objects scattered on them. Around the table, life happens: people sit, eat, and move about, but they are often cropped and blend into background. The viewer is challenged to define the space: what is surface, what is object, what is background? </a:t>
            </a:r>
            <a:endParaRPr lang="en-AU" dirty="0">
              <a:ea typeface="Calibri"/>
              <a:cs typeface="Calibri"/>
            </a:endParaRPr>
          </a:p>
          <a:p>
            <a:endParaRPr lang="en-AU" dirty="0"/>
          </a:p>
          <a:p>
            <a:pPr>
              <a:spcAft>
                <a:spcPts val="0"/>
              </a:spcAft>
            </a:pPr>
            <a:r>
              <a:rPr lang="en-AU" b="1" dirty="0"/>
              <a:t>Discussion Prompts</a:t>
            </a:r>
            <a:endParaRPr lang="en-AU" dirty="0"/>
          </a:p>
          <a:p>
            <a:pPr marL="171450" indent="-171450">
              <a:buFont typeface="Wingdings" panose="05000000000000000000" pitchFamily="2" charset="2"/>
              <a:buChar char="Ø"/>
            </a:pPr>
            <a:r>
              <a:rPr lang="en-AU" b="0" i="1" dirty="0">
                <a:effectLst/>
              </a:rPr>
              <a:t>What is the focal point in each painting?</a:t>
            </a:r>
            <a:r>
              <a:rPr lang="en-AU" b="0" i="0" dirty="0">
                <a:effectLst/>
              </a:rPr>
              <a:t> </a:t>
            </a:r>
            <a:r>
              <a:rPr lang="en-AU" dirty="0"/>
              <a:t> </a:t>
            </a:r>
            <a:r>
              <a:rPr lang="en-AU" i="1" dirty="0"/>
              <a:t>How does Bonnard create this focal point using colour, light or other devices? </a:t>
            </a:r>
            <a:endParaRPr lang="en-AU" b="0" i="0" dirty="0">
              <a:effectLst/>
            </a:endParaRPr>
          </a:p>
          <a:p>
            <a:pPr marL="171450" indent="-171450">
              <a:buFont typeface="Wingdings" panose="05000000000000000000" pitchFamily="2" charset="2"/>
              <a:buChar char="Ø"/>
            </a:pPr>
            <a:r>
              <a:rPr lang="en-AU" b="0" i="1" dirty="0">
                <a:effectLst/>
              </a:rPr>
              <a:t>How is Bonnard’s painting different from a photograph of the real scene?</a:t>
            </a:r>
            <a:r>
              <a:rPr lang="en-AU" dirty="0"/>
              <a:t> </a:t>
            </a:r>
            <a:r>
              <a:rPr lang="en-AU" i="1" dirty="0"/>
              <a:t>How does Bonnard make these images feel intimate or homely?</a:t>
            </a:r>
            <a:r>
              <a:rPr lang="en-AU" dirty="0"/>
              <a:t> </a:t>
            </a:r>
            <a:endParaRPr lang="en-AU" b="0" i="0" dirty="0">
              <a:effectLst/>
              <a:ea typeface="Calibri"/>
              <a:cs typeface="Calibri"/>
            </a:endParaRPr>
          </a:p>
          <a:p>
            <a:endParaRPr lang="en-AU" dirty="0"/>
          </a:p>
          <a:p>
            <a:r>
              <a:rPr lang="en-AU" b="1" dirty="0"/>
              <a:t>Further Investigation</a:t>
            </a:r>
            <a:endParaRPr lang="en-AU" dirty="0"/>
          </a:p>
          <a:p>
            <a:pPr marL="171450" indent="-171450">
              <a:buFont typeface="Wingdings" panose="05000000000000000000" pitchFamily="2" charset="2"/>
              <a:buChar char="Ø"/>
            </a:pPr>
            <a:r>
              <a:rPr lang="en-AU" i="1" dirty="0"/>
              <a:t>Print these images and draw</a:t>
            </a:r>
            <a:r>
              <a:rPr lang="en-AU" b="0" i="1" dirty="0">
                <a:effectLst/>
              </a:rPr>
              <a:t> the main lines of the paintings to</a:t>
            </a:r>
            <a:r>
              <a:rPr lang="en-AU" i="1" dirty="0"/>
              <a:t> </a:t>
            </a:r>
            <a:r>
              <a:rPr lang="en-AU" b="0" i="1" dirty="0">
                <a:effectLst/>
              </a:rPr>
              <a:t>analyse</a:t>
            </a:r>
            <a:r>
              <a:rPr lang="en-AU" i="1" dirty="0"/>
              <a:t> </a:t>
            </a:r>
            <a:r>
              <a:rPr lang="en-AU" b="0" i="1" dirty="0">
                <a:effectLst/>
              </a:rPr>
              <a:t>Bonnard’s composition.</a:t>
            </a:r>
            <a:r>
              <a:rPr lang="en-AU" i="1" dirty="0"/>
              <a:t> How does Bonnard use shape and colour to construct these lines?</a:t>
            </a:r>
            <a:endParaRPr lang="en-AU" dirty="0"/>
          </a:p>
          <a:p>
            <a:endParaRPr lang="en-AU" b="1"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10</a:t>
            </a:fld>
            <a:endParaRPr lang="en-US"/>
          </a:p>
        </p:txBody>
      </p:sp>
    </p:spTree>
    <p:extLst>
      <p:ext uri="{BB962C8B-B14F-4D97-AF65-F5344CB8AC3E}">
        <p14:creationId xmlns:p14="http://schemas.microsoft.com/office/powerpoint/2010/main" val="146793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 room with a view</a:t>
            </a:r>
            <a:endParaRPr lang="en-US" dirty="0"/>
          </a:p>
          <a:p>
            <a:r>
              <a:rPr lang="en-AU" dirty="0"/>
              <a:t>Bonnard often featured compositions with a room that framed a view to the world outside. Casually placed objects and furniture in his paintings suggest a human presence. On closer inspection, a person or animal, initially obscured in the detail of the room or landscape, emerges. </a:t>
            </a:r>
            <a:endParaRPr lang="en-US" dirty="0"/>
          </a:p>
          <a:p>
            <a:endParaRPr lang="en-AU" dirty="0"/>
          </a:p>
          <a:p>
            <a:r>
              <a:rPr lang="en-AU" i="1" dirty="0"/>
              <a:t>Dining room in the Country</a:t>
            </a:r>
            <a:r>
              <a:rPr lang="en-AU" dirty="0"/>
              <a:t> shows the dining room of </a:t>
            </a:r>
            <a:r>
              <a:rPr lang="en-AU" i="1" dirty="0"/>
              <a:t>Ma </a:t>
            </a:r>
            <a:r>
              <a:rPr lang="en-AU" i="1" dirty="0" err="1"/>
              <a:t>Roulotte</a:t>
            </a:r>
            <a:r>
              <a:rPr lang="en-AU" dirty="0"/>
              <a:t>, a country house in </a:t>
            </a:r>
            <a:r>
              <a:rPr lang="en-AU" dirty="0" err="1"/>
              <a:t>Vernonnet</a:t>
            </a:r>
            <a:r>
              <a:rPr lang="en-AU" dirty="0"/>
              <a:t> on the banks of the river Seine that Bonnard bought in 1912. The dining room of</a:t>
            </a:r>
            <a:r>
              <a:rPr lang="en-AU" i="1" dirty="0"/>
              <a:t> Ma </a:t>
            </a:r>
            <a:r>
              <a:rPr lang="en-AU" i="1" dirty="0" err="1"/>
              <a:t>Roulotte</a:t>
            </a:r>
            <a:r>
              <a:rPr lang="en-AU" i="1" dirty="0"/>
              <a:t> </a:t>
            </a:r>
            <a:r>
              <a:rPr lang="en-AU" dirty="0"/>
              <a:t>was on the ground floor; a veranda on the top floor overlooked the Seine Valley. </a:t>
            </a:r>
            <a:r>
              <a:rPr lang="en-AU" i="1" dirty="0"/>
              <a:t>Ma </a:t>
            </a:r>
            <a:r>
              <a:rPr lang="en-AU" i="1" dirty="0" err="1"/>
              <a:t>Roulotte</a:t>
            </a:r>
            <a:r>
              <a:rPr lang="en-AU" i="1" dirty="0"/>
              <a:t> </a:t>
            </a:r>
            <a:r>
              <a:rPr lang="en-AU" dirty="0"/>
              <a:t>was near the home of Impressionist painter Claude Monet (at Giverny), whom Bonnard visited regularly. </a:t>
            </a:r>
            <a:endParaRPr lang="en-AU" dirty="0">
              <a:ea typeface="Calibri"/>
              <a:cs typeface="Calibri"/>
            </a:endParaRPr>
          </a:p>
          <a:p>
            <a:r>
              <a:rPr lang="en-AU" i="0" dirty="0"/>
              <a:t>Both paintings feature Marthe</a:t>
            </a:r>
            <a:r>
              <a:rPr lang="en-AU" dirty="0"/>
              <a:t>, who often travelled with Bonnard</a:t>
            </a:r>
            <a:r>
              <a:rPr lang="en-AU" i="0" dirty="0"/>
              <a:t>. </a:t>
            </a:r>
            <a:r>
              <a:rPr lang="en-AU" i="1" dirty="0"/>
              <a:t>The window</a:t>
            </a:r>
            <a:r>
              <a:rPr lang="en-AU" dirty="0"/>
              <a:t> was made in an apartment they rented in 1925 in Le </a:t>
            </a:r>
            <a:r>
              <a:rPr lang="en-AU" dirty="0" err="1"/>
              <a:t>Cannet</a:t>
            </a:r>
            <a:r>
              <a:rPr lang="en-AU" dirty="0"/>
              <a:t>, a village </a:t>
            </a:r>
            <a:r>
              <a:rPr lang="en-AU" b="0" i="0" kern="1200" dirty="0">
                <a:effectLst/>
              </a:rPr>
              <a:t>north of Cannes on the Mediterranean, with a warm climate that suited Marthe’s health. </a:t>
            </a:r>
            <a:r>
              <a:rPr lang="en-AU" dirty="0"/>
              <a:t>On the table by the window is a book titled </a:t>
            </a:r>
            <a:r>
              <a:rPr lang="en-AU" i="1" dirty="0"/>
              <a:t>Marie</a:t>
            </a:r>
            <a:r>
              <a:rPr lang="en-AU" dirty="0"/>
              <a:t>, referencing a book which was published in 1898 and illustrated by Bonnard, with Marthe (whose original name was Maria) as the model for the illustrations.</a:t>
            </a:r>
            <a:endParaRPr lang="en-AU" dirty="0">
              <a:ea typeface="Calibri"/>
              <a:cs typeface="Calibri"/>
            </a:endParaRPr>
          </a:p>
          <a:p>
            <a:endParaRPr lang="en-AU" dirty="0"/>
          </a:p>
          <a:p>
            <a:r>
              <a:rPr lang="en-AU" b="1" kern="1200" dirty="0">
                <a:effectLst/>
              </a:rPr>
              <a:t>Discussion prompts</a:t>
            </a:r>
            <a:endParaRPr lang="en-US" kern="1200" dirty="0">
              <a:effectLst/>
            </a:endParaRPr>
          </a:p>
          <a:p>
            <a:pPr marL="285750" indent="-285750">
              <a:buFont typeface="Wingdings" panose="05000000000000000000" pitchFamily="2" charset="2"/>
              <a:buChar char="Ø"/>
            </a:pPr>
            <a:r>
              <a:rPr lang="en-AU" i="1" kern="1200" dirty="0">
                <a:effectLst/>
              </a:rPr>
              <a:t>How does </a:t>
            </a:r>
            <a:r>
              <a:rPr lang="en-AU" i="1" dirty="0"/>
              <a:t>Bonnard define the different spaces – inside and outside – in the works? Think about his use of colour, texture and tone.</a:t>
            </a:r>
            <a:endParaRPr lang="en-AU" dirty="0"/>
          </a:p>
          <a:p>
            <a:pPr marL="285750" indent="-285750">
              <a:buFont typeface="Wingdings" panose="05000000000000000000" pitchFamily="2" charset="2"/>
              <a:buChar char="Ø"/>
              <a:defRPr/>
            </a:pPr>
            <a:r>
              <a:rPr lang="en-AU" i="1" dirty="0"/>
              <a:t>Compare the composition of both works pictured, looking at key structural lines. How are they similar/ different?</a:t>
            </a:r>
            <a:endParaRPr lang="en-AU" dirty="0"/>
          </a:p>
          <a:p>
            <a:endParaRPr lang="en-US" dirty="0"/>
          </a:p>
          <a:p>
            <a:r>
              <a:rPr lang="en-AU" b="1" dirty="0"/>
              <a:t>Further Investigation</a:t>
            </a:r>
            <a:endParaRPr lang="en-AU" dirty="0"/>
          </a:p>
          <a:p>
            <a:pPr marL="285750" indent="-285750">
              <a:buFont typeface="Wingdings" panose="05000000000000000000" pitchFamily="2" charset="2"/>
              <a:buChar char="Ø"/>
            </a:pPr>
            <a:r>
              <a:rPr lang="en-AU" i="1" dirty="0"/>
              <a:t>Bonnard rewards the viewer with details that appear the longer we look. Set a timer for two minutes and focus on absorbing every element of one of these paintings. What hidden details emerge as you look longer, and why are they hidden at first glance?</a:t>
            </a:r>
            <a:r>
              <a:rPr lang="en-AU" b="1" dirty="0"/>
              <a:t> </a:t>
            </a:r>
            <a:endParaRPr lang="en-US" dirty="0"/>
          </a:p>
          <a:p>
            <a:endParaRPr lang="en-US" dirty="0"/>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11</a:t>
            </a:fld>
            <a:endParaRPr lang="en-US"/>
          </a:p>
        </p:txBody>
      </p:sp>
    </p:spTree>
    <p:extLst>
      <p:ext uri="{BB962C8B-B14F-4D97-AF65-F5344CB8AC3E}">
        <p14:creationId xmlns:p14="http://schemas.microsoft.com/office/powerpoint/2010/main" val="23579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AU" b="1" dirty="0"/>
              <a:t>Landscapes</a:t>
            </a:r>
            <a:endParaRPr lang="en-AU" dirty="0"/>
          </a:p>
          <a:p>
            <a:r>
              <a:rPr lang="en-AU" dirty="0"/>
              <a:t>Bonnard bought a little villa in Le </a:t>
            </a:r>
            <a:r>
              <a:rPr lang="en-AU" dirty="0" err="1"/>
              <a:t>Cannet</a:t>
            </a:r>
            <a:r>
              <a:rPr lang="en-AU" dirty="0"/>
              <a:t> in 1926. He called it called </a:t>
            </a:r>
            <a:r>
              <a:rPr lang="en-AU" i="1" dirty="0"/>
              <a:t>Le Bosquet </a:t>
            </a:r>
            <a:r>
              <a:rPr lang="en-AU" i="0" dirty="0"/>
              <a:t>after the grove of trees that surrounded it</a:t>
            </a:r>
            <a:r>
              <a:rPr lang="en-AU" dirty="0"/>
              <a:t>. His nephew Antoine Terrasse described it as: </a:t>
            </a:r>
            <a:endParaRPr lang="en-AU" dirty="0">
              <a:ea typeface="Calibri"/>
              <a:cs typeface="Calibri"/>
            </a:endParaRPr>
          </a:p>
          <a:p>
            <a:r>
              <a:rPr lang="en-AU" i="1" dirty="0"/>
              <a:t>“a little house with pink walls all white on the inside. The garden, where bushes and flowers grow at will slants down to the street. At distance one can see the red roofs of Le </a:t>
            </a:r>
            <a:r>
              <a:rPr lang="en-AU" i="1" dirty="0" err="1"/>
              <a:t>Cannet</a:t>
            </a:r>
            <a:r>
              <a:rPr lang="en-AU" i="1" dirty="0"/>
              <a:t>, the mountains, the sea. The studio, on the second floor is small. In it there are a stool, a chair, a narrow divan, one or two little tables, tubes of colour and the bottles of turpentine, the brushes and rags.”</a:t>
            </a:r>
            <a:r>
              <a:rPr lang="en-AU" dirty="0"/>
              <a:t>(6)</a:t>
            </a:r>
            <a:endParaRPr lang="en-AU" dirty="0">
              <a:ea typeface="Calibri"/>
              <a:cs typeface="Calibri"/>
            </a:endParaRPr>
          </a:p>
          <a:p>
            <a:endParaRPr lang="en-AU" dirty="0"/>
          </a:p>
          <a:p>
            <a:r>
              <a:rPr lang="en-AU" dirty="0">
                <a:effectLst/>
              </a:rPr>
              <a:t>From 1933 onward, Bonnard increasingly avoided the hustle and bustle of Paris. When the Nazis occupied France in 1940, he left the city once and for all and withdrew to Le </a:t>
            </a:r>
            <a:r>
              <a:rPr lang="en-AU" dirty="0" err="1">
                <a:effectLst/>
              </a:rPr>
              <a:t>Cannet</a:t>
            </a:r>
            <a:r>
              <a:rPr lang="en-AU" dirty="0">
                <a:effectLst/>
              </a:rPr>
              <a:t>, where he continued working until his death in 1947.</a:t>
            </a:r>
            <a:r>
              <a:rPr lang="en-AU" dirty="0"/>
              <a:t> </a:t>
            </a:r>
            <a:endParaRPr lang="en-US" dirty="0">
              <a:effectLst/>
              <a:ea typeface="Calibri" panose="020F0502020204030204"/>
              <a:cs typeface="Calibri" panose="020F0502020204030204"/>
            </a:endParaRPr>
          </a:p>
          <a:p>
            <a:pPr>
              <a:defRPr/>
            </a:pPr>
            <a:endParaRPr lang="en-AU" dirty="0">
              <a:ea typeface="Calibri"/>
              <a:cs typeface="Calibri"/>
            </a:endParaRPr>
          </a:p>
          <a:p>
            <a:pPr>
              <a:defRPr/>
            </a:pPr>
            <a:r>
              <a:rPr lang="en-AU" dirty="0">
                <a:effectLst/>
              </a:rPr>
              <a:t>In the last ten years of his life</a:t>
            </a:r>
            <a:r>
              <a:rPr lang="en-AU" dirty="0"/>
              <a:t>,</a:t>
            </a:r>
            <a:r>
              <a:rPr lang="en-AU" dirty="0">
                <a:effectLst/>
              </a:rPr>
              <a:t> Bonnard painted landscapes more than any other theme. At Le </a:t>
            </a:r>
            <a:r>
              <a:rPr lang="en-AU" dirty="0" err="1">
                <a:effectLst/>
              </a:rPr>
              <a:t>Cannet</a:t>
            </a:r>
            <a:r>
              <a:rPr lang="en-AU" dirty="0">
                <a:effectLst/>
              </a:rPr>
              <a:t>, those landscapes became an explosion of exuberant colour. In the images pictured (both painted at Le </a:t>
            </a:r>
            <a:r>
              <a:rPr lang="en-AU" dirty="0" err="1">
                <a:effectLst/>
              </a:rPr>
              <a:t>Cannet</a:t>
            </a:r>
            <a:r>
              <a:rPr lang="en-AU" dirty="0">
                <a:effectLst/>
              </a:rPr>
              <a:t>) animated hues and jostling </a:t>
            </a:r>
            <a:r>
              <a:rPr lang="en-AU" dirty="0"/>
              <a:t>textures</a:t>
            </a:r>
            <a:r>
              <a:rPr lang="en-AU" dirty="0">
                <a:effectLst/>
              </a:rPr>
              <a:t> accentuate every part of a scene to create a lively tapestry in which the separate elements of the landscape dissolve into each other and almost into abstraction.</a:t>
            </a:r>
            <a:r>
              <a:rPr lang="en-AU" dirty="0"/>
              <a:t> </a:t>
            </a:r>
          </a:p>
          <a:p>
            <a:endParaRPr lang="en-AU" dirty="0">
              <a:ea typeface="Calibri"/>
              <a:cs typeface="Calibri"/>
            </a:endParaRPr>
          </a:p>
          <a:p>
            <a:r>
              <a:rPr lang="en-AU" dirty="0"/>
              <a:t>Bonnard shared a close friendship with artist Henri Matisse which lasted for over forty years. The </a:t>
            </a:r>
            <a:r>
              <a:rPr lang="en-AU" dirty="0">
                <a:effectLst/>
              </a:rPr>
              <a:t>two artists lived a distance of just thirty kilometres apart on the Côte d’Azur, and the pair saw each other often.</a:t>
            </a:r>
            <a:r>
              <a:rPr lang="en-AU" dirty="0"/>
              <a:t> </a:t>
            </a:r>
            <a:r>
              <a:rPr lang="en-AU" dirty="0">
                <a:effectLst/>
              </a:rPr>
              <a:t>Both </a:t>
            </a:r>
            <a:r>
              <a:rPr lang="en-AU" b="0" i="0" u="none" strike="noStrike" kern="1200" dirty="0">
                <a:effectLst/>
              </a:rPr>
              <a:t>had moved from the Paris to the Mediterranean; </a:t>
            </a:r>
            <a:r>
              <a:rPr lang="en-AU" dirty="0"/>
              <a:t>both shared a preference for the same range of subjects: interiors, still life, landscapes and the female nude; and both believed </a:t>
            </a:r>
            <a:r>
              <a:rPr lang="en-AU" b="0" i="0" u="none" strike="noStrike" kern="1200" dirty="0">
                <a:effectLst/>
              </a:rPr>
              <a:t>in the importance of reality as the basis of their </a:t>
            </a:r>
            <a:r>
              <a:rPr lang="en-AU" dirty="0"/>
              <a:t>works rather than abstraction</a:t>
            </a:r>
            <a:r>
              <a:rPr lang="en-AU" b="0" i="0" u="none" strike="noStrike" kern="1200" dirty="0">
                <a:effectLst/>
              </a:rPr>
              <a:t>.</a:t>
            </a:r>
            <a:endParaRPr lang="en-US" dirty="0"/>
          </a:p>
          <a:p>
            <a:pPr marL="0" indent="0">
              <a:buFont typeface="Wingdings" panose="05000000000000000000" pitchFamily="2" charset="2"/>
              <a:buNone/>
            </a:pPr>
            <a:r>
              <a:rPr lang="en-AU" b="1" kern="1200" dirty="0">
                <a:effectLst/>
              </a:rPr>
              <a:t>Discussion prompts</a:t>
            </a:r>
            <a:endParaRPr lang="en-US" kern="1200" dirty="0">
              <a:effectLst/>
            </a:endParaRPr>
          </a:p>
          <a:p>
            <a:pPr marL="285750" indent="-285750">
              <a:buFont typeface="Wingdings" panose="05000000000000000000" pitchFamily="2" charset="2"/>
              <a:buChar char="Ø"/>
            </a:pPr>
            <a:r>
              <a:rPr lang="en-AU" dirty="0"/>
              <a:t> </a:t>
            </a:r>
            <a:r>
              <a:rPr lang="en-AU" i="1" dirty="0"/>
              <a:t>What </a:t>
            </a:r>
            <a:r>
              <a:rPr lang="en-AU" i="1" kern="1200" dirty="0">
                <a:effectLst/>
              </a:rPr>
              <a:t>similarities and differences do you </a:t>
            </a:r>
            <a:r>
              <a:rPr lang="en-AU" i="1" dirty="0"/>
              <a:t>see </a:t>
            </a:r>
            <a:r>
              <a:rPr lang="en-AU" i="1" kern="1200" dirty="0">
                <a:effectLst/>
              </a:rPr>
              <a:t>in the images pictured?</a:t>
            </a:r>
            <a:endParaRPr lang="en-US" kern="1200" dirty="0">
              <a:effectLst/>
            </a:endParaRPr>
          </a:p>
          <a:p>
            <a:pPr marL="285750" indent="-285750">
              <a:buFont typeface="Wingdings" panose="05000000000000000000" pitchFamily="2" charset="2"/>
              <a:buChar char="Ø"/>
            </a:pPr>
            <a:r>
              <a:rPr lang="en-AU" i="1" dirty="0"/>
              <a:t>How does Bonnard’s choice of colour, texture direct the viewer’s eye around the image?</a:t>
            </a:r>
            <a:endParaRPr lang="en-US" kern="1200" dirty="0">
              <a:effectLst/>
            </a:endParaRPr>
          </a:p>
          <a:p>
            <a:pPr marL="285750" indent="-285750">
              <a:buFont typeface="Wingdings" panose="05000000000000000000" pitchFamily="2" charset="2"/>
              <a:buChar char="Ø"/>
            </a:pPr>
            <a:r>
              <a:rPr lang="en-AU" i="1" dirty="0"/>
              <a:t>What do you notice about Bonnard’s use of space, depth, perspective?</a:t>
            </a:r>
            <a:endParaRPr lang="en-US" kern="1200" dirty="0">
              <a:effectLst/>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12</a:t>
            </a:fld>
            <a:endParaRPr lang="en-US"/>
          </a:p>
        </p:txBody>
      </p:sp>
    </p:spTree>
    <p:extLst>
      <p:ext uri="{BB962C8B-B14F-4D97-AF65-F5344CB8AC3E}">
        <p14:creationId xmlns:p14="http://schemas.microsoft.com/office/powerpoint/2010/main" val="337219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Designed by India Mahdavi</a:t>
            </a:r>
            <a:endParaRPr lang="en-AU" i="0" kern="1200" cap="none" dirty="0">
              <a:effectLst/>
            </a:endParaRPr>
          </a:p>
          <a:p>
            <a:endParaRPr lang="en-AU" b="0" i="0" kern="1200" cap="none" dirty="0">
              <a:effectLst/>
              <a:ea typeface="+mn-ea"/>
              <a:cs typeface="+mn-cs"/>
            </a:endParaRPr>
          </a:p>
          <a:p>
            <a:r>
              <a:rPr lang="en-AU" b="0" i="0" kern="1200" cap="none" dirty="0">
                <a:effectLst/>
              </a:rPr>
              <a:t>India Mahdavi </a:t>
            </a:r>
            <a:r>
              <a:rPr lang="en-AU" b="0" i="0" kern="1200" dirty="0">
                <a:effectLst/>
              </a:rPr>
              <a:t>is an architect and designer, most famous for her use of </a:t>
            </a:r>
            <a:r>
              <a:rPr lang="en-AU" dirty="0"/>
              <a:t>bold </a:t>
            </a:r>
            <a:r>
              <a:rPr lang="en-AU" b="0" i="0" kern="1200" dirty="0">
                <a:effectLst/>
              </a:rPr>
              <a:t>colour, </a:t>
            </a:r>
            <a:r>
              <a:rPr lang="en-AU" dirty="0"/>
              <a:t>texture </a:t>
            </a:r>
            <a:r>
              <a:rPr lang="en-AU" b="0" i="0" kern="1200" dirty="0">
                <a:effectLst/>
              </a:rPr>
              <a:t>and pattern to </a:t>
            </a:r>
            <a:r>
              <a:rPr lang="en-AU" dirty="0"/>
              <a:t>craft </a:t>
            </a:r>
            <a:r>
              <a:rPr lang="en-AU" b="0" i="0" kern="1200" dirty="0">
                <a:effectLst/>
              </a:rPr>
              <a:t>distinctive interiors. She was commissioned by the National Gallery of Victoria to </a:t>
            </a:r>
            <a:r>
              <a:rPr lang="en-AU" dirty="0"/>
              <a:t>develop a series </a:t>
            </a:r>
            <a:r>
              <a:rPr lang="en-AU" b="0" i="0" kern="1200" dirty="0">
                <a:effectLst/>
              </a:rPr>
              <a:t>of </a:t>
            </a:r>
            <a:r>
              <a:rPr lang="en-AU" dirty="0"/>
              <a:t>immersive environments in which to display </a:t>
            </a:r>
            <a:r>
              <a:rPr lang="en-AU" b="0" i="0" kern="1200" dirty="0">
                <a:effectLst/>
              </a:rPr>
              <a:t>Bonnard’s </a:t>
            </a:r>
            <a:r>
              <a:rPr lang="en-AU" dirty="0"/>
              <a:t>works</a:t>
            </a:r>
            <a:r>
              <a:rPr lang="en-AU" b="0" i="0" kern="1200" dirty="0">
                <a:effectLst/>
              </a:rPr>
              <a:t>.</a:t>
            </a:r>
            <a:r>
              <a:rPr lang="en-AU" dirty="0"/>
              <a:t> </a:t>
            </a:r>
            <a:endParaRPr lang="en-AU" b="0" i="0" kern="1200" dirty="0">
              <a:effectLst/>
            </a:endParaRPr>
          </a:p>
          <a:p>
            <a:endParaRPr lang="en-AU" b="0" i="0" kern="1200" dirty="0">
              <a:effectLst/>
              <a:ea typeface="+mn-ea"/>
              <a:cs typeface="+mn-cs"/>
            </a:endParaRPr>
          </a:p>
          <a:p>
            <a:r>
              <a:rPr lang="en-AU" b="0" i="0" kern="1200" dirty="0">
                <a:effectLst/>
              </a:rPr>
              <a:t>Mahdavi studied architecture in France and then industrial design, graphic design, and furniture design in New York</a:t>
            </a:r>
            <a:r>
              <a:rPr lang="en-AU" dirty="0"/>
              <a:t>. She worked for prominent interior designer Christian </a:t>
            </a:r>
            <a:r>
              <a:rPr lang="en-AU" dirty="0" err="1"/>
              <a:t>Liagre</a:t>
            </a:r>
            <a:r>
              <a:rPr lang="en-AU" dirty="0"/>
              <a:t> in Paris before founding </a:t>
            </a:r>
            <a:r>
              <a:rPr lang="en-AU" b="0" i="0" kern="1200" dirty="0">
                <a:effectLst/>
              </a:rPr>
              <a:t>her own </a:t>
            </a:r>
            <a:r>
              <a:rPr lang="en-AU" dirty="0"/>
              <a:t>studio in 2000. Her studio produces</a:t>
            </a:r>
            <a:r>
              <a:rPr lang="en-AU" b="0" i="0" kern="1200" dirty="0">
                <a:effectLst/>
              </a:rPr>
              <a:t> furniture and objects</a:t>
            </a:r>
            <a:r>
              <a:rPr lang="en-AU" dirty="0"/>
              <a:t>,</a:t>
            </a:r>
            <a:r>
              <a:rPr lang="en-AU" b="0" i="0" kern="1200" dirty="0">
                <a:effectLst/>
              </a:rPr>
              <a:t> as well as interiors for clients that include restaurants, hotels, boutiques and retail spaces.</a:t>
            </a:r>
          </a:p>
          <a:p>
            <a:pPr>
              <a:defRPr/>
            </a:pPr>
            <a:endParaRPr lang="en-AU" dirty="0"/>
          </a:p>
          <a:p>
            <a:pPr>
              <a:defRPr/>
            </a:pPr>
            <a:r>
              <a:rPr lang="en-AU" dirty="0"/>
              <a:t>In developing the exhibition design, Mahdavi drew inspiration from different moments in Bonnard’s life and career, from his early work with the highly decorative Nabi artists, to his engagement with the worlds of music and theatre, to his love of the domestic interior. Through this engagement with Bonnard’s practice, Mahdavi transformed the NGV’s galleries into interiors for Bonnard’s art, with furniture, lighting and wallpapers based on elements of her favourite paintings. </a:t>
            </a:r>
            <a:endParaRPr lang="en-AU" dirty="0">
              <a:ea typeface="Calibri" panose="020F0502020204030204"/>
              <a:cs typeface="Calibri" panose="020F0502020204030204"/>
            </a:endParaRPr>
          </a:p>
          <a:p>
            <a:pPr>
              <a:defRPr/>
            </a:pPr>
            <a:endParaRPr lang="en-AU" dirty="0"/>
          </a:p>
          <a:p>
            <a:pPr>
              <a:defRPr/>
            </a:pPr>
            <a:r>
              <a:rPr lang="en-AU" dirty="0"/>
              <a:t>‘</a:t>
            </a:r>
            <a:r>
              <a:rPr lang="en-AU" b="0" i="0" kern="1200" dirty="0">
                <a:effectLst/>
              </a:rPr>
              <a:t>Monsieur Bonnard and I share the same passion: colour</a:t>
            </a:r>
            <a:r>
              <a:rPr lang="en-AU" dirty="0"/>
              <a:t>.’ </a:t>
            </a:r>
            <a:r>
              <a:rPr lang="en-AU" b="0" i="0" kern="1200" dirty="0">
                <a:effectLst/>
              </a:rPr>
              <a:t>said India Mahdavi. </a:t>
            </a:r>
            <a:r>
              <a:rPr lang="en-AU" dirty="0"/>
              <a:t>‘</a:t>
            </a:r>
            <a:r>
              <a:rPr lang="en-AU" b="0" i="0" kern="1200" dirty="0">
                <a:effectLst/>
              </a:rPr>
              <a:t>I love his subjective perception of colour – the way he transforms the intimacy of everyday life into something sublime – how he invites us into his home, to look through a bathroom door, or to look out through the window onto the sunset in Le</a:t>
            </a:r>
            <a:r>
              <a:rPr lang="en-AU" dirty="0"/>
              <a:t> </a:t>
            </a:r>
            <a:r>
              <a:rPr lang="en-AU" b="0" i="0" kern="1200" dirty="0" err="1">
                <a:effectLst/>
              </a:rPr>
              <a:t>Cannet</a:t>
            </a:r>
            <a:r>
              <a:rPr lang="en-AU" dirty="0"/>
              <a:t>.’</a:t>
            </a:r>
            <a:r>
              <a:rPr lang="en-AU" b="0" i="0" kern="1200" dirty="0">
                <a:effectLst/>
              </a:rPr>
              <a:t> (7)</a:t>
            </a:r>
            <a:endParaRPr lang="en-AU" b="0" i="0" kern="1200" dirty="0">
              <a:effectLst/>
              <a:ea typeface="Calibri"/>
              <a:cs typeface="Calibri"/>
            </a:endParaRPr>
          </a:p>
          <a:p>
            <a:endParaRPr lang="en-AU" b="0" i="0" kern="1200" dirty="0">
              <a:effectLst/>
              <a:ea typeface="+mn-ea"/>
              <a:cs typeface="+mn-cs"/>
            </a:endParaRPr>
          </a:p>
          <a:p>
            <a:r>
              <a:rPr lang="en-AU" b="1" kern="1200" dirty="0">
                <a:effectLst/>
              </a:rPr>
              <a:t>Discussion prompts</a:t>
            </a:r>
            <a:endParaRPr lang="en-AU" kern="1200" dirty="0">
              <a:effectLst/>
            </a:endParaRPr>
          </a:p>
          <a:p>
            <a:pPr marL="285750" lvl="0" indent="-285750">
              <a:buFont typeface="Wingdings" panose="05000000000000000000" pitchFamily="2" charset="2"/>
              <a:buChar char="Ø"/>
            </a:pPr>
            <a:r>
              <a:rPr lang="en-AU" i="1" kern="1200" dirty="0">
                <a:effectLst/>
              </a:rPr>
              <a:t>Detail how Mahdavi draws on elements of Bonnard’s work for her scenography.</a:t>
            </a:r>
            <a:endParaRPr lang="en-AU" dirty="0"/>
          </a:p>
          <a:p>
            <a:pPr marL="285750" indent="-285750">
              <a:buFont typeface="Wingdings" panose="05000000000000000000" pitchFamily="2" charset="2"/>
              <a:buChar char="Ø"/>
              <a:defRPr/>
            </a:pPr>
            <a:r>
              <a:rPr lang="en-AU" b="0" i="1" kern="1200" dirty="0">
                <a:effectLst/>
              </a:rPr>
              <a:t>Mahdavi responds to colour with all her senses. She says mint green is a colour that makes her thirsty and says the colour of her childhood is strawberry milkshake.</a:t>
            </a:r>
            <a:r>
              <a:rPr lang="en-AU" i="1" dirty="0"/>
              <a:t> What associations do certain colours have for you? Does Bonnard's colour palette evoke certain feelings?</a:t>
            </a:r>
            <a:endParaRPr lang="en-AU" dirty="0"/>
          </a:p>
          <a:p>
            <a:pPr>
              <a:defRPr/>
            </a:pPr>
            <a:endParaRPr lang="en-AU" dirty="0"/>
          </a:p>
          <a:p>
            <a:pPr>
              <a:defRPr/>
            </a:pPr>
            <a:r>
              <a:rPr lang="en-AU" b="1" dirty="0"/>
              <a:t>Further Investigation</a:t>
            </a:r>
            <a:endParaRPr lang="en-AU" dirty="0"/>
          </a:p>
          <a:p>
            <a:pPr marL="285750" indent="-285750">
              <a:buFont typeface="Wingdings" panose="05000000000000000000" pitchFamily="2" charset="2"/>
              <a:buChar char="Ø"/>
              <a:defRPr/>
            </a:pPr>
            <a:r>
              <a:rPr lang="en-AU" i="1" dirty="0"/>
              <a:t>Choose an element of Bonnard’s painting and use it as inspiration to design a piece of furniture or a pattern for fabric or wallpaper.</a:t>
            </a:r>
            <a:endParaRPr lang="en-AU" b="0" i="0" kern="1200" cap="none" dirty="0">
              <a:effectLst/>
            </a:endParaRPr>
          </a:p>
          <a:p>
            <a:endParaRPr lang="en-AU" sz="1200" b="1" i="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13</a:t>
            </a:fld>
            <a:endParaRPr lang="en-US"/>
          </a:p>
        </p:txBody>
      </p:sp>
    </p:spTree>
    <p:extLst>
      <p:ext uri="{BB962C8B-B14F-4D97-AF65-F5344CB8AC3E}">
        <p14:creationId xmlns:p14="http://schemas.microsoft.com/office/powerpoint/2010/main" val="93610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References</a:t>
            </a:r>
            <a:endParaRPr lang="en-US" b="1" dirty="0"/>
          </a:p>
          <a:p>
            <a:pPr>
              <a:defRPr/>
            </a:pPr>
            <a:r>
              <a:rPr lang="en-AU" dirty="0"/>
              <a:t>(1) Gale, Matthew, </a:t>
            </a:r>
            <a:r>
              <a:rPr lang="en-AU" i="1" dirty="0"/>
              <a:t>The CC Land Exhibition</a:t>
            </a:r>
            <a:r>
              <a:rPr lang="en-AU" dirty="0"/>
              <a:t>. London: Tate, 2019, p17</a:t>
            </a:r>
            <a:endParaRPr lang="en-US" dirty="0">
              <a:cs typeface="Calibri"/>
            </a:endParaRPr>
          </a:p>
          <a:p>
            <a:pPr>
              <a:defRPr/>
            </a:pPr>
            <a:r>
              <a:rPr lang="en-US" dirty="0"/>
              <a:t>(2) Sarah Whitfield and John </a:t>
            </a:r>
            <a:r>
              <a:rPr lang="en-US" dirty="0" err="1"/>
              <a:t>Elderfield</a:t>
            </a:r>
            <a:r>
              <a:rPr lang="en-US" dirty="0"/>
              <a:t> </a:t>
            </a:r>
            <a:r>
              <a:rPr lang="en-US" i="1" dirty="0"/>
              <a:t>Bonnard</a:t>
            </a:r>
            <a:r>
              <a:rPr lang="en-US" dirty="0"/>
              <a:t>. </a:t>
            </a:r>
            <a:r>
              <a:rPr lang="en-AU" dirty="0"/>
              <a:t>New York: Harry N Abrahams, 1998, p</a:t>
            </a:r>
            <a:r>
              <a:rPr lang="en-US" dirty="0"/>
              <a:t>9.</a:t>
            </a:r>
            <a:endParaRPr lang="en-US" dirty="0">
              <a:cs typeface="Calibri"/>
            </a:endParaRPr>
          </a:p>
          <a:p>
            <a:pPr>
              <a:defRPr/>
            </a:pPr>
            <a:r>
              <a:rPr lang="en-US" dirty="0"/>
              <a:t>(3) </a:t>
            </a:r>
            <a:r>
              <a:rPr lang="en-AU" dirty="0"/>
              <a:t>Gale, p</a:t>
            </a:r>
            <a:r>
              <a:rPr lang="en-US" dirty="0"/>
              <a:t>12.</a:t>
            </a:r>
            <a:endParaRPr lang="en-AU" dirty="0"/>
          </a:p>
          <a:p>
            <a:pPr>
              <a:defRPr/>
            </a:pPr>
            <a:r>
              <a:rPr lang="en-AU" dirty="0"/>
              <a:t>(4) Suzanne </a:t>
            </a:r>
            <a:r>
              <a:rPr lang="en-AU" dirty="0" err="1"/>
              <a:t>Pagé</a:t>
            </a:r>
            <a:r>
              <a:rPr lang="en-AU" dirty="0"/>
              <a:t> "Introduction" in </a:t>
            </a:r>
            <a:r>
              <a:rPr lang="en-AU" i="1" dirty="0"/>
              <a:t>Bonnard: The Work of Art: Suspending Time </a:t>
            </a:r>
            <a:r>
              <a:rPr lang="en-AU" dirty="0"/>
              <a:t>ed. Suzanne </a:t>
            </a:r>
            <a:r>
              <a:rPr lang="en-AU" dirty="0" err="1"/>
              <a:t>Pagé</a:t>
            </a:r>
            <a:r>
              <a:rPr lang="en-AU" i="1" dirty="0"/>
              <a:t>. </a:t>
            </a:r>
            <a:r>
              <a:rPr lang="en-AU" dirty="0"/>
              <a:t>London: Lund Humphries, 2006. P21.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a:t>
            </a:r>
            <a:r>
              <a:rPr lang="en-AU" dirty="0"/>
              <a:t>5</a:t>
            </a:r>
            <a:r>
              <a:rPr lang="en-AU" sz="1200" b="0" i="0" u="none" strike="noStrike" kern="1200" dirty="0">
                <a:solidFill>
                  <a:schemeClr val="tx1"/>
                </a:solidFill>
                <a:effectLst/>
                <a:latin typeface="+mn-lt"/>
                <a:ea typeface="+mn-ea"/>
                <a:cs typeface="+mn-cs"/>
              </a:rPr>
              <a:t>)</a:t>
            </a:r>
            <a:r>
              <a:rPr lang="en-AU" dirty="0"/>
              <a:t> Pierre Bonnard </a:t>
            </a:r>
            <a:r>
              <a:rPr lang="en-AU" b="0" i="0" u="none" strike="noStrike" kern="1200" dirty="0">
                <a:effectLst/>
              </a:rPr>
              <a:t>to </a:t>
            </a:r>
            <a:r>
              <a:rPr lang="en-AU" dirty="0"/>
              <a:t>Henri </a:t>
            </a:r>
            <a:r>
              <a:rPr lang="en-AU" b="0" i="0" u="none" strike="noStrike" kern="1200" dirty="0">
                <a:effectLst/>
              </a:rPr>
              <a:t>Matisse</a:t>
            </a:r>
            <a:r>
              <a:rPr lang="en-AU" dirty="0"/>
              <a:t>, early February 1942, in: </a:t>
            </a:r>
            <a:r>
              <a:rPr lang="en-AU" i="1" dirty="0"/>
              <a:t>Bonnard/Matisse: Letters Between Friends</a:t>
            </a:r>
            <a:r>
              <a:rPr lang="en-AU" dirty="0"/>
              <a:t>, New York: H.N. Abrams, 1992, p</a:t>
            </a:r>
            <a:r>
              <a:rPr lang="en-AU" b="0" i="0" u="none" strike="noStrike" kern="1200" dirty="0">
                <a:effectLst/>
              </a:rPr>
              <a:t>.</a:t>
            </a:r>
            <a:r>
              <a:rPr lang="en-AU" dirty="0"/>
              <a:t> 101.</a:t>
            </a: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(6) Gale, p39. </a:t>
            </a: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rPr>
              <a:t>(7) </a:t>
            </a:r>
            <a:r>
              <a:rPr lang="en-AU" dirty="0"/>
              <a:t>National Gallery of Victoria, 'Exclusive World Premiere Pierre Bonnard Exhibition in Melbourne', </a:t>
            </a:r>
            <a:r>
              <a:rPr lang="en-AU" i="1" dirty="0"/>
              <a:t>NGV, </a:t>
            </a:r>
            <a:r>
              <a:rPr lang="en-AU" dirty="0"/>
              <a:t>Victorian Government, https://www.ngv.vic.gov.au/media_release/exclusive-world-premiere-pierre-bonnard-exhibition-in-melbourne/, accessed June 2, 2023.</a:t>
            </a:r>
            <a:endParaRPr lang="en-AU" sz="1200" b="0" i="0" kern="1200" dirty="0">
              <a:solidFill>
                <a:schemeClr val="tx1"/>
              </a:solidFill>
              <a:effectLst/>
              <a:latin typeface="+mn-lt"/>
              <a:cs typeface="Calibri"/>
            </a:endParaRPr>
          </a:p>
          <a:p>
            <a:endParaRPr lang="en-AU" dirty="0">
              <a:effectLst/>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14</a:t>
            </a:fld>
            <a:endParaRPr lang="en-US"/>
          </a:p>
        </p:txBody>
      </p:sp>
    </p:spTree>
    <p:extLst>
      <p:ext uri="{BB962C8B-B14F-4D97-AF65-F5344CB8AC3E}">
        <p14:creationId xmlns:p14="http://schemas.microsoft.com/office/powerpoint/2010/main" val="222189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ffectLst/>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15</a:t>
            </a:fld>
            <a:endParaRPr lang="en-US"/>
          </a:p>
        </p:txBody>
      </p:sp>
    </p:spTree>
    <p:extLst>
      <p:ext uri="{BB962C8B-B14F-4D97-AF65-F5344CB8AC3E}">
        <p14:creationId xmlns:p14="http://schemas.microsoft.com/office/powerpoint/2010/main" val="18210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Meet Pierre Bonnard</a:t>
            </a:r>
            <a:endParaRPr lang="en-AU" dirty="0"/>
          </a:p>
          <a:p>
            <a:endParaRPr lang="en-AU" b="1" dirty="0"/>
          </a:p>
          <a:p>
            <a:r>
              <a:rPr lang="en-AU" b="1" kern="1200" dirty="0">
                <a:effectLst/>
              </a:rPr>
              <a:t>Discussion prompts</a:t>
            </a:r>
            <a:endParaRPr lang="en-AU" kern="1200" dirty="0">
              <a:effectLst/>
            </a:endParaRPr>
          </a:p>
          <a:p>
            <a:pPr marL="171450" indent="-171450">
              <a:buFont typeface="Wingdings" panose="05000000000000000000" pitchFamily="2" charset="2"/>
              <a:buChar char="Ø"/>
            </a:pPr>
            <a:r>
              <a:rPr lang="en-AU" dirty="0"/>
              <a:t> </a:t>
            </a:r>
            <a:r>
              <a:rPr lang="en-AU" i="1" dirty="0"/>
              <a:t>What </a:t>
            </a:r>
            <a:r>
              <a:rPr lang="en-AU" i="1" kern="1200" dirty="0">
                <a:effectLst/>
              </a:rPr>
              <a:t>do you know about Pierre Bonnard?</a:t>
            </a:r>
            <a:r>
              <a:rPr lang="en-AU" i="1" dirty="0"/>
              <a:t> What can you infer about his art style, techniques and interests from the exhibition masthead and promotional material?</a:t>
            </a:r>
            <a:endParaRPr lang="en-AU" kern="1200" dirty="0">
              <a:effectLst/>
            </a:endParaRPr>
          </a:p>
          <a:p>
            <a:pPr marL="171450" indent="-171450">
              <a:buFont typeface="Wingdings" panose="05000000000000000000" pitchFamily="2" charset="2"/>
              <a:buChar char="Ø"/>
              <a:defRPr/>
            </a:pPr>
            <a:r>
              <a:rPr lang="en-AU" b="0" i="1" dirty="0"/>
              <a:t>Critic Roger Allard wrote </a:t>
            </a:r>
            <a:r>
              <a:rPr lang="en-AU" i="1" dirty="0"/>
              <a:t>‘</a:t>
            </a:r>
            <a:r>
              <a:rPr lang="en-AU" b="0" i="1" dirty="0"/>
              <a:t>Bonnard only paints Happiness</a:t>
            </a:r>
            <a:r>
              <a:rPr lang="en-AU" i="1" dirty="0"/>
              <a:t>.’ (</a:t>
            </a:r>
            <a:r>
              <a:rPr lang="en-AU" b="0" i="1" dirty="0"/>
              <a:t>1</a:t>
            </a:r>
            <a:r>
              <a:rPr lang="en-AU" i="1" dirty="0"/>
              <a:t>) </a:t>
            </a:r>
            <a:r>
              <a:rPr lang="en-AU" b="0" i="1" dirty="0"/>
              <a:t>What this </a:t>
            </a:r>
            <a:r>
              <a:rPr lang="en-AU" i="1" dirty="0"/>
              <a:t>suggest to you about the artist's work</a:t>
            </a:r>
            <a:r>
              <a:rPr lang="en-AU" b="0" i="1" dirty="0"/>
              <a:t>?</a:t>
            </a:r>
            <a:r>
              <a:rPr lang="en-AU" i="1" dirty="0"/>
              <a:t> </a:t>
            </a:r>
            <a:endParaRPr lang="en-AU" kern="1200" dirty="0">
              <a:effectLst/>
            </a:endParaRPr>
          </a:p>
          <a:p>
            <a:pPr marL="171450" indent="-171450">
              <a:buFont typeface="Wingdings" panose="05000000000000000000" pitchFamily="2" charset="2"/>
              <a:buChar char="Ø"/>
              <a:defRPr/>
            </a:pPr>
            <a:r>
              <a:rPr lang="en-AU" i="1" kern="1200" dirty="0">
                <a:effectLst/>
              </a:rPr>
              <a:t>What information </a:t>
            </a:r>
            <a:r>
              <a:rPr lang="en-AU" i="1" dirty="0"/>
              <a:t>do </a:t>
            </a:r>
            <a:r>
              <a:rPr lang="en-AU" i="1" kern="1200" dirty="0">
                <a:effectLst/>
              </a:rPr>
              <a:t>Bonnard’s </a:t>
            </a:r>
            <a:r>
              <a:rPr lang="en-AU" i="1" dirty="0"/>
              <a:t>self-portraits and the photographs of him on display in the exhibition </a:t>
            </a:r>
            <a:r>
              <a:rPr lang="en-AU" i="1" kern="1200" dirty="0">
                <a:effectLst/>
              </a:rPr>
              <a:t>give us about the artist? What would you like to know about Pierre Bonnard?</a:t>
            </a:r>
            <a:endParaRPr lang="en-AU" dirty="0"/>
          </a:p>
          <a:p>
            <a:pPr>
              <a:defRPr/>
            </a:pPr>
            <a:endParaRPr lang="en-AU" i="1" dirty="0">
              <a:cs typeface="Calibri" panose="020F0502020204030204"/>
            </a:endParaRPr>
          </a:p>
          <a:p>
            <a:pPr>
              <a:defRPr/>
            </a:pPr>
            <a:r>
              <a:rPr lang="en-AU" b="0" dirty="0"/>
              <a:t>Pierre Bonnard is known for his</a:t>
            </a:r>
            <a:r>
              <a:rPr lang="en-AU" dirty="0"/>
              <a:t> </a:t>
            </a:r>
            <a:r>
              <a:rPr lang="en-AU" b="0" dirty="0"/>
              <a:t>colourful</a:t>
            </a:r>
            <a:r>
              <a:rPr lang="en-AU" dirty="0"/>
              <a:t> </a:t>
            </a:r>
            <a:r>
              <a:rPr lang="en-AU" b="0" dirty="0"/>
              <a:t>celebrations of everyday life, his paintings of intimate domestic scenes and interiors with views through windows and doors, and his pictures of his </a:t>
            </a:r>
            <a:r>
              <a:rPr lang="en-AU" dirty="0"/>
              <a:t>lifelong companion </a:t>
            </a:r>
            <a:r>
              <a:rPr lang="en-AU" b="0" dirty="0"/>
              <a:t>and muse Marthe.</a:t>
            </a:r>
            <a:r>
              <a:rPr lang="en-AU" dirty="0"/>
              <a:t> </a:t>
            </a:r>
            <a:endParaRPr lang="en-AU" dirty="0">
              <a:cs typeface="Calibri"/>
            </a:endParaRPr>
          </a:p>
          <a:p>
            <a:endParaRPr lang="en-AU" dirty="0"/>
          </a:p>
          <a:p>
            <a:r>
              <a:rPr lang="en-AU" b="1" dirty="0"/>
              <a:t>Biography</a:t>
            </a:r>
            <a:endParaRPr lang="en-AU" dirty="0"/>
          </a:p>
          <a:p>
            <a:endParaRPr lang="en-AU" dirty="0"/>
          </a:p>
          <a:p>
            <a:r>
              <a:rPr lang="en-AU" dirty="0"/>
              <a:t>Pierre Bonnard was born on the outskirts of Paris, France, on 3 October in 1867. He was the middle child of three, with an older brother, Charles, and a younger sister, Andrée, and his family often appears in his paintings. Bonnard’s father encouraged his son to pursue a legal profession, and he studied law at the Sorbonne University in Paris from 1885 to 1888.</a:t>
            </a:r>
          </a:p>
          <a:p>
            <a:endParaRPr lang="en-AU" dirty="0"/>
          </a:p>
          <a:p>
            <a:r>
              <a:rPr lang="en-AU" dirty="0"/>
              <a:t>However, Bonnard also enrolled at the</a:t>
            </a:r>
            <a:r>
              <a:rPr lang="en-AU" i="1" dirty="0"/>
              <a:t> École des Beaux Arts</a:t>
            </a:r>
            <a:r>
              <a:rPr lang="en-AU" dirty="0"/>
              <a:t> (School of Fine Arts) and took art lessons at a privately run art academy, the Académie Julian. He first exhibited his works at the </a:t>
            </a:r>
            <a:r>
              <a:rPr lang="en-AU" i="1" dirty="0"/>
              <a:t>Salon des </a:t>
            </a:r>
            <a:r>
              <a:rPr lang="en-AU" i="1" dirty="0" err="1"/>
              <a:t>Indépendants</a:t>
            </a:r>
            <a:r>
              <a:rPr lang="en-AU" dirty="0"/>
              <a:t> (Salon of Independent Artists) in 1891.</a:t>
            </a:r>
          </a:p>
          <a:p>
            <a:endParaRPr lang="en-AU" dirty="0"/>
          </a:p>
          <a:p>
            <a:r>
              <a:rPr lang="en-AU" dirty="0"/>
              <a:t>While he spent a lot of time in Paris throughout his life, Bonnard also frequently travelled with his wife Marthe. In 1912 he bought a country house in </a:t>
            </a:r>
            <a:r>
              <a:rPr lang="en-AU" dirty="0" err="1"/>
              <a:t>Vernonnet</a:t>
            </a:r>
            <a:r>
              <a:rPr lang="en-AU" dirty="0"/>
              <a:t> in Normandy, and the pair ultimately moved to Le </a:t>
            </a:r>
            <a:r>
              <a:rPr lang="en-AU" dirty="0" err="1"/>
              <a:t>Cannet</a:t>
            </a:r>
            <a:r>
              <a:rPr lang="en-AU" dirty="0"/>
              <a:t> in the South of France. The vibrant natural beauty and domestic everyday life enjoyed by the artist in these locations all feature prominently in his work.</a:t>
            </a:r>
          </a:p>
          <a:p>
            <a:endParaRPr lang="en-AU" b="1" dirty="0">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2</a:t>
            </a:fld>
            <a:endParaRPr lang="en-US"/>
          </a:p>
        </p:txBody>
      </p:sp>
    </p:spTree>
    <p:extLst>
      <p:ext uri="{BB962C8B-B14F-4D97-AF65-F5344CB8AC3E}">
        <p14:creationId xmlns:p14="http://schemas.microsoft.com/office/powerpoint/2010/main" val="151927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The artist at work</a:t>
            </a:r>
            <a:endParaRPr lang="en-US" dirty="0"/>
          </a:p>
          <a:p>
            <a:pPr>
              <a:defRPr/>
            </a:pPr>
            <a:r>
              <a:rPr lang="en-AU" b="1" dirty="0"/>
              <a:t>Memories, drawing and composition</a:t>
            </a:r>
            <a:endParaRPr lang="en-AU" dirty="0"/>
          </a:p>
          <a:p>
            <a:pPr lvl="0" algn="l" defTabSz="914400">
              <a:lnSpc>
                <a:spcPct val="100000"/>
              </a:lnSpc>
              <a:spcBef>
                <a:spcPts val="0"/>
              </a:spcBef>
              <a:spcAft>
                <a:spcPts val="0"/>
              </a:spcAft>
              <a:buNone/>
              <a:tabLst/>
              <a:defRPr/>
            </a:pPr>
            <a:endParaRPr lang="en-US" b="0" dirty="0"/>
          </a:p>
          <a:p>
            <a:pPr>
              <a:defRPr/>
            </a:pPr>
            <a:r>
              <a:rPr lang="en-AU" b="0" dirty="0"/>
              <a:t>Although Bonnard’s work was always based </a:t>
            </a:r>
            <a:r>
              <a:rPr lang="en-AU" dirty="0"/>
              <a:t>on </a:t>
            </a:r>
            <a:r>
              <a:rPr lang="en-AU" b="0" dirty="0"/>
              <a:t>reality, his scenes had the sense of being vivid, fleeting recollections. Bonnard famously painted from memory and not directly from life. </a:t>
            </a:r>
            <a:r>
              <a:rPr lang="en-AU" dirty="0"/>
              <a:t>‘Before I start painting, I reflect, I dream,’ Bonnard explained. (2) </a:t>
            </a:r>
            <a:endParaRPr lang="en-AU" dirty="0">
              <a:cs typeface="Calibri"/>
            </a:endParaRPr>
          </a:p>
          <a:p>
            <a:pPr>
              <a:defRPr/>
            </a:pPr>
            <a:endParaRPr lang="en-US" dirty="0"/>
          </a:p>
          <a:p>
            <a:pPr>
              <a:defRPr/>
            </a:pPr>
            <a:r>
              <a:rPr lang="en-AU" dirty="0"/>
              <a:t>At the beginning of his career, Bonnard took photographs to </a:t>
            </a:r>
            <a:r>
              <a:rPr lang="en-AU" b="0" dirty="0"/>
              <a:t>help his memory and made drawings to record observations, writing notes that he would refer to later to compose his pieces. </a:t>
            </a:r>
            <a:r>
              <a:rPr lang="en-AU" dirty="0">
                <a:effectLst/>
              </a:rPr>
              <a:t>He included comments on the weather, so that he would later be able to think his way back to the respective light and colours distinguishing the scene. </a:t>
            </a:r>
            <a:r>
              <a:rPr lang="en-AU" b="0" dirty="0"/>
              <a:t>‘I draw continuously,’ he said</a:t>
            </a:r>
            <a:r>
              <a:rPr lang="en-AU" dirty="0"/>
              <a:t>.</a:t>
            </a:r>
            <a:r>
              <a:rPr lang="en-AU" b="0" dirty="0"/>
              <a:t> ‘And after drawing comes composition which must be balanced.’ (3)</a:t>
            </a:r>
            <a:r>
              <a:rPr lang="en-AU" dirty="0"/>
              <a:t> </a:t>
            </a:r>
            <a:endParaRPr lang="en-AU" dirty="0">
              <a:cs typeface="Calibri"/>
            </a:endParaRPr>
          </a:p>
          <a:p>
            <a:pPr>
              <a:defRPr/>
            </a:pPr>
            <a:endParaRPr lang="en-US" dirty="0"/>
          </a:p>
          <a:p>
            <a:pPr>
              <a:defRPr/>
            </a:pPr>
            <a:r>
              <a:rPr lang="en-AU" dirty="0">
                <a:effectLst/>
              </a:rPr>
              <a:t>From 1927 to 1946, he made sketches in his pocket diary </a:t>
            </a:r>
            <a:r>
              <a:rPr lang="en-AU" dirty="0"/>
              <a:t>almost </a:t>
            </a:r>
            <a:r>
              <a:rPr lang="en-AU" dirty="0">
                <a:effectLst/>
              </a:rPr>
              <a:t>every day. He captured drawings of animals, still </a:t>
            </a:r>
            <a:r>
              <a:rPr lang="en-AU" dirty="0" err="1"/>
              <a:t>lifes</a:t>
            </a:r>
            <a:r>
              <a:rPr lang="en-AU" dirty="0">
                <a:effectLst/>
              </a:rPr>
              <a:t>, people and landscapes - alongside shopping lists, telephone numbers and other everyday details. He would play through the same motif again and again, developing new ideas from it.</a:t>
            </a:r>
            <a:r>
              <a:rPr lang="en-AU" dirty="0"/>
              <a:t> </a:t>
            </a:r>
            <a:endParaRPr lang="en-AU" b="0" dirty="0">
              <a:cs typeface="Calibri"/>
            </a:endParaRPr>
          </a:p>
          <a:p>
            <a:endParaRPr lang="en-US" b="0" dirty="0"/>
          </a:p>
          <a:p>
            <a:r>
              <a:rPr lang="en-AU" b="1" dirty="0"/>
              <a:t>Painting Technique</a:t>
            </a:r>
            <a:endParaRPr lang="en-AU" dirty="0"/>
          </a:p>
          <a:p>
            <a:endParaRPr lang="en-US" dirty="0"/>
          </a:p>
          <a:p>
            <a:r>
              <a:rPr lang="en-AU" b="0" dirty="0"/>
              <a:t>Unlike other artists who painted on stretched canvases at an easel, Pierre Bonnard preferred to work on canvases cut from a roll and pinned or nailed to the wall at various heights. He would often work on several </a:t>
            </a:r>
            <a:r>
              <a:rPr lang="en-AU" dirty="0"/>
              <a:t>canvases </a:t>
            </a:r>
            <a:r>
              <a:rPr lang="en-AU" b="0" dirty="0"/>
              <a:t>at once, or even have several compositions on one large canvas that he would later cut. The final size of each painting was </a:t>
            </a:r>
            <a:r>
              <a:rPr lang="en-AU" dirty="0"/>
              <a:t>decided </a:t>
            </a:r>
            <a:r>
              <a:rPr lang="en-AU" b="0" dirty="0"/>
              <a:t>when the canvas was stretched.</a:t>
            </a:r>
            <a:r>
              <a:rPr lang="en-AU" dirty="0"/>
              <a:t> </a:t>
            </a:r>
            <a:endParaRPr lang="en-AU" b="0" dirty="0">
              <a:cs typeface="Calibri"/>
            </a:endParaRPr>
          </a:p>
          <a:p>
            <a:pPr>
              <a:defRPr/>
            </a:pPr>
            <a:endParaRPr lang="en-US" dirty="0"/>
          </a:p>
          <a:p>
            <a:pPr>
              <a:defRPr/>
            </a:pPr>
            <a:r>
              <a:rPr lang="en-AU" b="0" dirty="0"/>
              <a:t>Bonnard </a:t>
            </a:r>
            <a:r>
              <a:rPr lang="en-AU" dirty="0"/>
              <a:t>did not always “finish” </a:t>
            </a:r>
            <a:r>
              <a:rPr lang="en-AU" b="0" dirty="0"/>
              <a:t>his </a:t>
            </a:r>
            <a:r>
              <a:rPr lang="en-AU" dirty="0"/>
              <a:t>paintings, in the traditional sense</a:t>
            </a:r>
            <a:r>
              <a:rPr lang="en-AU" b="0" dirty="0"/>
              <a:t>. He would always sign but rarely date his work and would make alterations to finished works, often adding details like a smear of colour, sometimes years later - even </a:t>
            </a:r>
            <a:r>
              <a:rPr lang="en-AU" dirty="0"/>
              <a:t>after they </a:t>
            </a:r>
            <a:r>
              <a:rPr lang="en-AU" b="0" dirty="0"/>
              <a:t>had </a:t>
            </a:r>
            <a:r>
              <a:rPr lang="en-AU" dirty="0"/>
              <a:t>been </a:t>
            </a:r>
            <a:r>
              <a:rPr lang="en-AU" b="0" dirty="0"/>
              <a:t>sold and were owned by someone else. On one occasion he was said to have persuaded his lifelong friend </a:t>
            </a:r>
            <a:r>
              <a:rPr lang="en-AU" dirty="0"/>
              <a:t>Édouard </a:t>
            </a:r>
            <a:r>
              <a:rPr lang="en-AU" b="0" dirty="0"/>
              <a:t>Vuillard to distract the attendant in the Luxembourg Museum so he could retouch one of his paintings on the wall.</a:t>
            </a:r>
            <a:endParaRPr lang="en-AU" b="0" dirty="0">
              <a:cs typeface="Calibri"/>
            </a:endParaRPr>
          </a:p>
          <a:p>
            <a:endParaRPr lang="en-US" b="0" dirty="0"/>
          </a:p>
          <a:p>
            <a:endParaRPr lang="en-US" dirty="0"/>
          </a:p>
          <a:p>
            <a:r>
              <a:rPr lang="en-AU" b="1" kern="1200" dirty="0">
                <a:effectLst/>
              </a:rPr>
              <a:t>Discussion prompts</a:t>
            </a:r>
            <a:endParaRPr lang="en-US" kern="1200" dirty="0">
              <a:effectLst/>
            </a:endParaRPr>
          </a:p>
          <a:p>
            <a:pPr marL="285750" indent="-285750">
              <a:buFont typeface="Wingdings" panose="05000000000000000000" pitchFamily="2" charset="2"/>
              <a:buChar char="Ø"/>
            </a:pPr>
            <a:r>
              <a:rPr lang="en-AU" kern="1200" dirty="0">
                <a:effectLst/>
              </a:rPr>
              <a:t> </a:t>
            </a:r>
            <a:r>
              <a:rPr lang="en-AU" i="1" kern="1200" dirty="0">
                <a:effectLst/>
              </a:rPr>
              <a:t>How might </a:t>
            </a:r>
            <a:r>
              <a:rPr lang="en-AU" i="1" dirty="0"/>
              <a:t>Bonnard </a:t>
            </a:r>
            <a:r>
              <a:rPr lang="en-AU" i="1" kern="1200" dirty="0">
                <a:effectLst/>
              </a:rPr>
              <a:t>working on multiple paintings concurrently impact his work?</a:t>
            </a:r>
            <a:endParaRPr lang="en-US" kern="1200" dirty="0">
              <a:effectLst/>
            </a:endParaRPr>
          </a:p>
          <a:p>
            <a:pPr marL="285750" indent="-285750">
              <a:buFont typeface="Wingdings" panose="05000000000000000000" pitchFamily="2" charset="2"/>
              <a:buChar char="Ø"/>
            </a:pPr>
            <a:r>
              <a:rPr lang="en-AU" i="1" dirty="0"/>
              <a:t>Select a work by Bonnard from the exhibition and analyse how he has used colour and shape to create "balance" in his compositions.</a:t>
            </a:r>
            <a:endParaRPr lang="en-US" dirty="0"/>
          </a:p>
          <a:p>
            <a:endParaRPr lang="en-US" b="1" dirty="0">
              <a:latin typeface="Calibri Light"/>
              <a:cs typeface="Calibri Light"/>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3</a:t>
            </a:fld>
            <a:endParaRPr lang="en-US"/>
          </a:p>
        </p:txBody>
      </p:sp>
    </p:spTree>
    <p:extLst>
      <p:ext uri="{BB962C8B-B14F-4D97-AF65-F5344CB8AC3E}">
        <p14:creationId xmlns:p14="http://schemas.microsoft.com/office/powerpoint/2010/main" val="294937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The Nabis</a:t>
            </a:r>
            <a:endParaRPr lang="en-US" dirty="0"/>
          </a:p>
          <a:p>
            <a:pPr>
              <a:defRPr/>
            </a:pPr>
            <a:r>
              <a:rPr lang="en-AU" dirty="0"/>
              <a:t>While he was studying at</a:t>
            </a:r>
            <a:r>
              <a:rPr lang="en-AU" b="0" dirty="0"/>
              <a:t> the </a:t>
            </a:r>
            <a:r>
              <a:rPr lang="en-AU" b="0" i="0" kern="1200" dirty="0">
                <a:effectLst/>
              </a:rPr>
              <a:t>Académie Julian, Bonnard met</a:t>
            </a:r>
            <a:r>
              <a:rPr lang="en-AU" dirty="0"/>
              <a:t> several </a:t>
            </a:r>
            <a:r>
              <a:rPr lang="en-AU" b="0" i="0" kern="1200" dirty="0">
                <a:effectLst/>
              </a:rPr>
              <a:t>young artists including Maurice Denis,</a:t>
            </a:r>
            <a:r>
              <a:rPr lang="en-AU" dirty="0"/>
              <a:t> </a:t>
            </a:r>
            <a:r>
              <a:rPr lang="en-AU" b="0" i="0" kern="1200" dirty="0">
                <a:effectLst/>
              </a:rPr>
              <a:t>Paul </a:t>
            </a:r>
            <a:r>
              <a:rPr lang="en-AU" b="0" i="0" kern="1200" dirty="0" err="1">
                <a:effectLst/>
              </a:rPr>
              <a:t>Sérusier</a:t>
            </a:r>
            <a:r>
              <a:rPr lang="en-AU" b="0" i="0" kern="1200" dirty="0">
                <a:effectLst/>
              </a:rPr>
              <a:t>,</a:t>
            </a:r>
            <a:r>
              <a:rPr lang="en-AU" dirty="0"/>
              <a:t> </a:t>
            </a:r>
            <a:r>
              <a:rPr lang="en-AU" b="0" i="0" kern="1200" dirty="0">
                <a:effectLst/>
              </a:rPr>
              <a:t>Ker-Xavier Roussel,</a:t>
            </a:r>
            <a:r>
              <a:rPr lang="en-AU" dirty="0"/>
              <a:t> </a:t>
            </a:r>
            <a:r>
              <a:rPr lang="en-AU" b="0" i="0" kern="1200" dirty="0">
                <a:effectLst/>
              </a:rPr>
              <a:t>Paul Ranson,</a:t>
            </a:r>
            <a:r>
              <a:rPr lang="en-AU" dirty="0"/>
              <a:t> </a:t>
            </a:r>
            <a:r>
              <a:rPr lang="en-AU" b="0" i="0" kern="1200" dirty="0">
                <a:effectLst/>
              </a:rPr>
              <a:t>Félix Vallotton, and</a:t>
            </a:r>
            <a:r>
              <a:rPr lang="en-AU" dirty="0"/>
              <a:t> </a:t>
            </a:r>
            <a:r>
              <a:rPr lang="en-AU" b="0" i="0" kern="1200" dirty="0">
                <a:effectLst/>
              </a:rPr>
              <a:t>Édouard Vuillard.</a:t>
            </a:r>
            <a:r>
              <a:rPr lang="en-AU" dirty="0"/>
              <a:t> </a:t>
            </a:r>
            <a:r>
              <a:rPr lang="en-AU" b="0" i="0" kern="1200" dirty="0">
                <a:effectLst/>
              </a:rPr>
              <a:t>They formed a group and called themselves </a:t>
            </a:r>
            <a:r>
              <a:rPr lang="en-AU" i="1" dirty="0"/>
              <a:t>Les Nabis</a:t>
            </a:r>
            <a:r>
              <a:rPr lang="en-AU" b="0" i="0" kern="1200" dirty="0">
                <a:effectLst/>
              </a:rPr>
              <a:t>, after the Hebrew word ‘</a:t>
            </a:r>
            <a:r>
              <a:rPr lang="en-AU" dirty="0" err="1"/>
              <a:t>navi</a:t>
            </a:r>
            <a:r>
              <a:rPr lang="en-AU" dirty="0"/>
              <a:t>’ meaning ‘</a:t>
            </a:r>
            <a:r>
              <a:rPr lang="en-AU" b="0" i="0" kern="1200" dirty="0">
                <a:effectLst/>
              </a:rPr>
              <a:t>prophet’. </a:t>
            </a:r>
            <a:r>
              <a:rPr lang="en-AU" dirty="0"/>
              <a:t>Like a prophet in the bible, they had a vision for the future. For the Nabi artists, they aimed to herald a new age of art and design: one where art wase relevant in every sphere of modern life – including interior design, furniture, commercial illustration and advertising.</a:t>
            </a:r>
            <a:endParaRPr lang="en-US" dirty="0"/>
          </a:p>
          <a:p>
            <a:pPr>
              <a:defRPr/>
            </a:pPr>
            <a:endParaRPr lang="en-US" dirty="0"/>
          </a:p>
          <a:p>
            <a:pPr>
              <a:defRPr/>
            </a:pPr>
            <a:r>
              <a:rPr lang="en-AU" b="0" i="0" kern="1200" dirty="0">
                <a:effectLst/>
              </a:rPr>
              <a:t>The </a:t>
            </a:r>
            <a:r>
              <a:rPr lang="en-AU" dirty="0"/>
              <a:t>Nabi artists</a:t>
            </a:r>
            <a:r>
              <a:rPr lang="en-AU" b="0" i="0" kern="1200" dirty="0">
                <a:effectLst/>
              </a:rPr>
              <a:t> were strongly influenced by the art of Paul </a:t>
            </a:r>
            <a:r>
              <a:rPr lang="en-AU" dirty="0"/>
              <a:t>Gauguin. They admired</a:t>
            </a:r>
            <a:r>
              <a:rPr lang="en-AU" b="0" i="0" kern="1200" dirty="0">
                <a:effectLst/>
              </a:rPr>
              <a:t> </a:t>
            </a:r>
            <a:r>
              <a:rPr lang="en-AU" dirty="0"/>
              <a:t>his</a:t>
            </a:r>
            <a:r>
              <a:rPr lang="en-AU" b="0" i="0" kern="1200" dirty="0">
                <a:effectLst/>
              </a:rPr>
              <a:t> use of exaggerated hues and simplified forms.</a:t>
            </a:r>
            <a:r>
              <a:rPr lang="en-AU" dirty="0"/>
              <a:t> </a:t>
            </a:r>
            <a:r>
              <a:rPr lang="en-AU" b="0" i="0" kern="1200" dirty="0">
                <a:effectLst/>
              </a:rPr>
              <a:t>They were also inspired by the Japanese prints that had been fashionable in Paris from the middle of the nineteenth century.</a:t>
            </a:r>
            <a:r>
              <a:rPr lang="en-AU" dirty="0"/>
              <a:t> </a:t>
            </a:r>
            <a:endParaRPr lang="en-US" dirty="0"/>
          </a:p>
          <a:p>
            <a:pPr>
              <a:defRPr/>
            </a:pPr>
            <a:endParaRPr lang="en-US" dirty="0"/>
          </a:p>
          <a:p>
            <a:pPr>
              <a:defRPr/>
            </a:pPr>
            <a:r>
              <a:rPr lang="en-AU" b="0" i="0" kern="1200" dirty="0">
                <a:effectLst/>
              </a:rPr>
              <a:t>Bonnard was particularly taken with </a:t>
            </a:r>
            <a:r>
              <a:rPr lang="en-AU" dirty="0"/>
              <a:t>Japanese prints </a:t>
            </a:r>
            <a:r>
              <a:rPr lang="en-AU" b="0" i="0" kern="1200" dirty="0">
                <a:effectLst/>
              </a:rPr>
              <a:t>and </a:t>
            </a:r>
            <a:r>
              <a:rPr lang="en-AU" dirty="0"/>
              <a:t>integrated compositional </a:t>
            </a:r>
            <a:r>
              <a:rPr lang="en-AU" b="0" i="0" kern="1200" dirty="0">
                <a:effectLst/>
              </a:rPr>
              <a:t>elements </a:t>
            </a:r>
            <a:r>
              <a:rPr lang="en-AU" dirty="0"/>
              <a:t>into </a:t>
            </a:r>
            <a:r>
              <a:rPr lang="en-AU" b="0" i="0" kern="1200" dirty="0">
                <a:effectLst/>
              </a:rPr>
              <a:t>his work</a:t>
            </a:r>
            <a:r>
              <a:rPr lang="en-AU" dirty="0"/>
              <a:t>,</a:t>
            </a:r>
            <a:r>
              <a:rPr lang="en-AU" b="0" i="0" kern="1200" dirty="0">
                <a:effectLst/>
              </a:rPr>
              <a:t> including flattened perspectives, broad areas of colour or pattern, </a:t>
            </a:r>
            <a:r>
              <a:rPr lang="en-AU" dirty="0"/>
              <a:t>and </a:t>
            </a:r>
            <a:r>
              <a:rPr lang="en-AU" b="0" i="0" kern="1200" dirty="0">
                <a:effectLst/>
              </a:rPr>
              <a:t>the use of line to suggest volume and the use of empty space.</a:t>
            </a:r>
            <a:r>
              <a:rPr lang="en-AU" dirty="0"/>
              <a:t> </a:t>
            </a:r>
            <a:endParaRPr lang="en-US" dirty="0"/>
          </a:p>
          <a:p>
            <a:pPr>
              <a:defRPr/>
            </a:pPr>
            <a:endParaRPr lang="en-US" dirty="0"/>
          </a:p>
          <a:p>
            <a:pPr>
              <a:defRPr/>
            </a:pPr>
            <a:r>
              <a:rPr lang="en-AU" b="1" kern="1200" dirty="0">
                <a:effectLst/>
              </a:rPr>
              <a:t>Discussion prompts</a:t>
            </a:r>
            <a:endParaRPr lang="en-US" kern="1200" dirty="0">
              <a:effectLst/>
            </a:endParaRPr>
          </a:p>
          <a:p>
            <a:pPr marL="285750" indent="-285750">
              <a:buFont typeface="Wingdings" panose="05000000000000000000" pitchFamily="2" charset="2"/>
              <a:buChar char="Ø"/>
            </a:pPr>
            <a:r>
              <a:rPr lang="en-AU" i="1" kern="1200" dirty="0">
                <a:effectLst/>
              </a:rPr>
              <a:t>What similarities and differences do you </a:t>
            </a:r>
            <a:r>
              <a:rPr lang="en-AU" i="1" dirty="0"/>
              <a:t>see </a:t>
            </a:r>
            <a:r>
              <a:rPr lang="en-AU" i="1" kern="1200" dirty="0">
                <a:effectLst/>
              </a:rPr>
              <a:t>in the images pictured?</a:t>
            </a:r>
            <a:r>
              <a:rPr lang="en-AU" i="1" dirty="0"/>
              <a:t> How do the artists use colour, shape, pattern and/or space?</a:t>
            </a:r>
            <a:endParaRPr lang="en-US" kern="1200" dirty="0">
              <a:effectLst/>
            </a:endParaRPr>
          </a:p>
          <a:p>
            <a:pPr marL="285750" indent="-285750">
              <a:buFont typeface="Wingdings" panose="05000000000000000000" pitchFamily="2" charset="2"/>
              <a:buChar char="Ø"/>
            </a:pPr>
            <a:r>
              <a:rPr lang="en-AU" i="1" dirty="0"/>
              <a:t>Considering the Nabis’ interest in interior design and decorative art, how might Bonnard feel about India Mahdavi drawing details from his paintings and transforming them into wallpapers?</a:t>
            </a:r>
            <a:endParaRPr lang="en-US" dirty="0"/>
          </a:p>
          <a:p>
            <a:endParaRPr lang="en-AU" i="1" dirty="0">
              <a:cs typeface="Calibri"/>
            </a:endParaRPr>
          </a:p>
          <a:p>
            <a:r>
              <a:rPr lang="en-AU" b="1" dirty="0"/>
              <a:t>Further Investigation</a:t>
            </a:r>
            <a:endParaRPr lang="en-US" dirty="0"/>
          </a:p>
          <a:p>
            <a:pPr marL="285750" indent="-285750">
              <a:buFont typeface="Wingdings" panose="05000000000000000000" pitchFamily="2" charset="2"/>
              <a:buChar char="Ø"/>
            </a:pPr>
            <a:r>
              <a:rPr lang="en-AU" i="1" dirty="0"/>
              <a:t>Compare and contrast the works above with a Japanese print (such as </a:t>
            </a:r>
            <a:r>
              <a:rPr lang="en-AU" dirty="0">
                <a:hlinkClick r:id="rId3"/>
              </a:rPr>
              <a:t>A parlour in a foreign mercantile firm in Yokohama (1861) by Utagawa Satahide</a:t>
            </a:r>
            <a:r>
              <a:rPr lang="en-AU" i="1" dirty="0"/>
              <a:t> from the Gallery's permanent collection). Can you see how the print inspired or informed the paintings here?</a:t>
            </a:r>
            <a:endParaRPr lang="en-US" dirty="0"/>
          </a:p>
          <a:p>
            <a:endParaRPr lang="en-AU" i="1" dirty="0">
              <a:cs typeface="Calibri"/>
            </a:endParaRPr>
          </a:p>
          <a:p>
            <a:pPr marL="171450" indent="-171450">
              <a:buFont typeface="Wingdings" panose="05000000000000000000" pitchFamily="2" charset="2"/>
              <a:buChar char="Ø"/>
            </a:pPr>
            <a:endParaRPr lang="en-AU" i="1" dirty="0">
              <a:cs typeface="Calibri"/>
            </a:endParaRPr>
          </a:p>
          <a:p>
            <a:pPr marL="171450" indent="-171450">
              <a:buFont typeface="Wingdings" panose="05000000000000000000" pitchFamily="2" charset="2"/>
              <a:buChar char="Ø"/>
            </a:pPr>
            <a:endParaRPr lang="en-AU" i="1" dirty="0">
              <a:ea typeface="Calibri"/>
              <a:cs typeface="Calibri"/>
            </a:endParaRPr>
          </a:p>
          <a:p>
            <a:pPr lvl="0"/>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4</a:t>
            </a:fld>
            <a:endParaRPr lang="en-US"/>
          </a:p>
        </p:txBody>
      </p:sp>
    </p:spTree>
    <p:extLst>
      <p:ext uri="{BB962C8B-B14F-4D97-AF65-F5344CB8AC3E}">
        <p14:creationId xmlns:p14="http://schemas.microsoft.com/office/powerpoint/2010/main" val="45103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Graphic Design</a:t>
            </a:r>
            <a:endParaRPr lang="en-US" dirty="0"/>
          </a:p>
          <a:p>
            <a:pPr>
              <a:defRPr/>
            </a:pPr>
            <a:r>
              <a:rPr lang="en-AU" dirty="0"/>
              <a:t>After graduating from his law studies, </a:t>
            </a:r>
            <a:r>
              <a:rPr lang="en-AU" b="0" dirty="0"/>
              <a:t>Bonnard </a:t>
            </a:r>
            <a:r>
              <a:rPr lang="en-AU" dirty="0"/>
              <a:t>balanced working </a:t>
            </a:r>
            <a:r>
              <a:rPr lang="en-AU" b="0" dirty="0"/>
              <a:t>in a government </a:t>
            </a:r>
            <a:r>
              <a:rPr lang="en-AU" dirty="0"/>
              <a:t>record </a:t>
            </a:r>
            <a:r>
              <a:rPr lang="en-AU" b="0" dirty="0"/>
              <a:t>office</a:t>
            </a:r>
            <a:r>
              <a:rPr lang="en-AU" dirty="0"/>
              <a:t> with making art. However</a:t>
            </a:r>
            <a:r>
              <a:rPr lang="en-AU" b="0" dirty="0"/>
              <a:t>, </a:t>
            </a:r>
            <a:r>
              <a:rPr lang="en-AU" dirty="0"/>
              <a:t>that changed when he won a commission to design a poster for French Champagne in 1889. </a:t>
            </a:r>
            <a:endParaRPr lang="en-US" dirty="0"/>
          </a:p>
          <a:p>
            <a:pPr>
              <a:defRPr/>
            </a:pPr>
            <a:endParaRPr lang="en-AU" dirty="0">
              <a:cs typeface="Calibri"/>
            </a:endParaRPr>
          </a:p>
          <a:p>
            <a:pPr>
              <a:defRPr/>
            </a:pPr>
            <a:r>
              <a:rPr lang="en-AU" dirty="0"/>
              <a:t>His lithographic print (depicting a woman enjoying an overflowing glass of champagne with the handwritten words </a:t>
            </a:r>
            <a:r>
              <a:rPr lang="en-AU" i="1" dirty="0"/>
              <a:t>France Champagne</a:t>
            </a:r>
            <a:r>
              <a:rPr lang="en-AU" dirty="0"/>
              <a:t> above her) earned him 100 francs. The success and popularity of his graphic design impelled him to devote himself full time to an artistic career, with his family’s blessing.</a:t>
            </a:r>
            <a:endParaRPr lang="en-AU" dirty="0">
              <a:cs typeface="Calibri"/>
            </a:endParaRPr>
          </a:p>
          <a:p>
            <a:pPr>
              <a:defRPr/>
            </a:pPr>
            <a:endParaRPr lang="en-AU" dirty="0"/>
          </a:p>
          <a:p>
            <a:pPr>
              <a:defRPr/>
            </a:pPr>
            <a:r>
              <a:rPr lang="en-AU" dirty="0"/>
              <a:t>Much of Bonnard’s early work was executed on paper– including prints, drawings and illustrations: he created over 250 lithographs between 1889 and 1902. He illustrated music, books and journals, including a publication called </a:t>
            </a:r>
            <a:r>
              <a:rPr lang="en-AU" i="1" dirty="0"/>
              <a:t>La Revue Blanche</a:t>
            </a:r>
            <a:r>
              <a:rPr lang="en-AU" dirty="0"/>
              <a:t>, an avantgarde arts journal.</a:t>
            </a:r>
            <a:endParaRPr lang="en-AU" dirty="0">
              <a:ea typeface="Calibri"/>
              <a:cs typeface="Calibri"/>
            </a:endParaRPr>
          </a:p>
          <a:p>
            <a:pPr>
              <a:defRPr/>
            </a:pPr>
            <a:r>
              <a:rPr lang="en-AU" dirty="0">
                <a:effectLst/>
              </a:rPr>
              <a:t>With his </a:t>
            </a:r>
            <a:r>
              <a:rPr lang="en-AU" dirty="0"/>
              <a:t>designs for</a:t>
            </a:r>
            <a:r>
              <a:rPr lang="en-AU" dirty="0">
                <a:effectLst/>
              </a:rPr>
              <a:t> prints and advertising</a:t>
            </a:r>
            <a:r>
              <a:rPr lang="en-AU" dirty="0"/>
              <a:t> graphics</a:t>
            </a:r>
            <a:r>
              <a:rPr lang="en-AU" dirty="0">
                <a:effectLst/>
              </a:rPr>
              <a:t>, Bonnard had already achieved fame and financial success by the end of </a:t>
            </a:r>
            <a:r>
              <a:rPr lang="en-AU" dirty="0"/>
              <a:t>the 1890s, and he staged his first solo exhibition at the Parisian Galerie Durand-Ruel in January 1896</a:t>
            </a:r>
            <a:r>
              <a:rPr lang="en-AU" dirty="0">
                <a:effectLst/>
              </a:rPr>
              <a:t>.</a:t>
            </a:r>
            <a:endParaRPr lang="en-AU" dirty="0">
              <a:cs typeface="Calibri"/>
            </a:endParaRPr>
          </a:p>
          <a:p>
            <a:pPr>
              <a:defRPr/>
            </a:pPr>
            <a:endParaRPr lang="en-AU" dirty="0"/>
          </a:p>
          <a:p>
            <a:pPr lvl="0" algn="l" defTabSz="914400">
              <a:lnSpc>
                <a:spcPct val="100000"/>
              </a:lnSpc>
              <a:spcBef>
                <a:spcPts val="0"/>
              </a:spcBef>
              <a:spcAft>
                <a:spcPts val="0"/>
              </a:spcAft>
              <a:buNone/>
              <a:tabLst/>
              <a:defRPr/>
            </a:pPr>
            <a:r>
              <a:rPr lang="en-AU" b="1" kern="1200" dirty="0">
                <a:effectLst/>
              </a:rPr>
              <a:t>Discussion prompts</a:t>
            </a:r>
            <a:endParaRPr lang="en-US" kern="1200" dirty="0">
              <a:effectLst/>
            </a:endParaRPr>
          </a:p>
          <a:p>
            <a:pPr marL="285750" indent="-285750">
              <a:buFont typeface="Wingdings" panose="05000000000000000000" pitchFamily="2" charset="2"/>
              <a:buChar char="Ø"/>
              <a:defRPr/>
            </a:pPr>
            <a:r>
              <a:rPr lang="en-AU" b="0" i="1" kern="1200" dirty="0">
                <a:effectLst/>
              </a:rPr>
              <a:t>What </a:t>
            </a:r>
            <a:r>
              <a:rPr lang="en-AU" i="1" dirty="0"/>
              <a:t>feelings, ideas or associations does</a:t>
            </a:r>
            <a:r>
              <a:rPr lang="en-AU" b="0" i="1" kern="1200" dirty="0">
                <a:effectLst/>
              </a:rPr>
              <a:t> Bonnard’s design for France Champagne</a:t>
            </a:r>
            <a:r>
              <a:rPr lang="en-AU" i="1" dirty="0"/>
              <a:t> create</a:t>
            </a:r>
            <a:r>
              <a:rPr lang="en-AU" b="0" i="1" kern="1200" dirty="0">
                <a:effectLst/>
              </a:rPr>
              <a:t>? How does he do this?</a:t>
            </a:r>
            <a:endParaRPr lang="en-US" b="0" kern="1200" dirty="0">
              <a:effectLst/>
            </a:endParaRPr>
          </a:p>
          <a:p>
            <a:pPr marL="285750" lvl="0" indent="-285750" algn="l" defTabSz="914400">
              <a:lnSpc>
                <a:spcPct val="100000"/>
              </a:lnSpc>
              <a:spcBef>
                <a:spcPts val="0"/>
              </a:spcBef>
              <a:spcAft>
                <a:spcPts val="0"/>
              </a:spcAft>
              <a:buFont typeface="Wingdings" panose="05000000000000000000" pitchFamily="2" charset="2"/>
              <a:buChar char="Ø"/>
              <a:tabLst/>
              <a:defRPr/>
            </a:pPr>
            <a:r>
              <a:rPr lang="en-AU" b="0" i="1" kern="1200" dirty="0">
                <a:effectLst/>
              </a:rPr>
              <a:t>How does this design compare to contemporary advertising?</a:t>
            </a:r>
            <a:endParaRPr lang="en-US" b="0" kern="1200" dirty="0">
              <a:effectLst/>
            </a:endParaRPr>
          </a:p>
          <a:p>
            <a:pPr marL="285750" indent="-285750">
              <a:buFont typeface="Wingdings" panose="05000000000000000000" pitchFamily="2" charset="2"/>
              <a:buChar char="Ø"/>
              <a:defRPr/>
            </a:pPr>
            <a:r>
              <a:rPr lang="en-AU" i="1" dirty="0"/>
              <a:t>Look at Bonnard’s use of letterform in </a:t>
            </a:r>
            <a:r>
              <a:rPr lang="en-AU" b="0" i="1" kern="1200" dirty="0">
                <a:effectLst/>
              </a:rPr>
              <a:t>both images – How does it work with the image? How is it similar/ different in both images?</a:t>
            </a:r>
            <a:endParaRPr lang="en-US" kern="1200" dirty="0">
              <a:effectLst/>
            </a:endParaRPr>
          </a:p>
          <a:p>
            <a:pPr lvl="0" algn="l" defTabSz="914400">
              <a:lnSpc>
                <a:spcPct val="100000"/>
              </a:lnSpc>
              <a:spcBef>
                <a:spcPts val="0"/>
              </a:spcBef>
              <a:spcAft>
                <a:spcPts val="0"/>
              </a:spcAft>
              <a:tabLst/>
              <a:defRPr/>
            </a:pPr>
            <a:endParaRPr lang="en-US" kern="1200" dirty="0">
              <a:effectLst/>
              <a:ea typeface="+mn-ea"/>
              <a:cs typeface="+mn-cs"/>
            </a:endParaRPr>
          </a:p>
          <a:p>
            <a:endParaRPr lang="en-US"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5</a:t>
            </a:fld>
            <a:endParaRPr lang="en-US"/>
          </a:p>
        </p:txBody>
      </p:sp>
    </p:spTree>
    <p:extLst>
      <p:ext uri="{BB962C8B-B14F-4D97-AF65-F5344CB8AC3E}">
        <p14:creationId xmlns:p14="http://schemas.microsoft.com/office/powerpoint/2010/main" val="20140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Theatre of the Everyday</a:t>
            </a:r>
            <a:endParaRPr lang="en-AU" dirty="0"/>
          </a:p>
          <a:p>
            <a:r>
              <a:rPr lang="en-AU" dirty="0"/>
              <a:t>Bonnard loved to watch Parisian life, which he referred to as the ‘theatre of the everyday’. He would walk each day, observing his surroundings, sketching as he went. </a:t>
            </a:r>
            <a:endParaRPr lang="en-AU" dirty="0">
              <a:ea typeface="Calibri"/>
              <a:cs typeface="Calibri"/>
            </a:endParaRPr>
          </a:p>
          <a:p>
            <a:r>
              <a:rPr lang="en-AU" kern="1200" dirty="0">
                <a:effectLst/>
              </a:rPr>
              <a:t>French journalist</a:t>
            </a:r>
            <a:r>
              <a:rPr lang="en-AU" dirty="0"/>
              <a:t>, art critic, historian, and novelist Gustave Geffroy wrote:</a:t>
            </a:r>
            <a:endParaRPr lang="en-AU" dirty="0">
              <a:ea typeface="Calibri"/>
              <a:cs typeface="Calibri"/>
            </a:endParaRPr>
          </a:p>
          <a:p>
            <a:pPr>
              <a:defRPr/>
            </a:pPr>
            <a:endParaRPr lang="en-AU" dirty="0"/>
          </a:p>
          <a:p>
            <a:pPr algn="l" defTabSz="914400">
              <a:lnSpc>
                <a:spcPct val="100000"/>
              </a:lnSpc>
              <a:spcBef>
                <a:spcPts val="0"/>
              </a:spcBef>
              <a:spcAft>
                <a:spcPts val="0"/>
              </a:spcAft>
              <a:buNone/>
              <a:tabLst/>
              <a:defRPr/>
            </a:pPr>
            <a:r>
              <a:rPr lang="en-AU" i="1" dirty="0"/>
              <a:t>No-one is quicker than Bonnard to seize the look of our Parisian streets, the silhouettes of a passer-by and the patch of colour which stands out in the Metropolitan mist. [He] seizes on all the momentary phenomena of the street, even the most fugitive glances are caught and set down</a:t>
            </a:r>
            <a:r>
              <a:rPr lang="en-AU" dirty="0"/>
              <a:t>. (4)</a:t>
            </a:r>
            <a:endParaRPr lang="en-AU" dirty="0">
              <a:ea typeface="Calibri"/>
              <a:cs typeface="Calibri"/>
            </a:endParaRPr>
          </a:p>
          <a:p>
            <a:endParaRPr lang="en-AU" dirty="0">
              <a:ea typeface="Calibri"/>
              <a:cs typeface="Calibri"/>
            </a:endParaRPr>
          </a:p>
          <a:p>
            <a:r>
              <a:rPr lang="en-AU" dirty="0"/>
              <a:t>Bonnard’s representations in drawings, paintings and prints capture the lively street scenes, everyday interactions and social exchanges of turn of the century Paris, a time known as the</a:t>
            </a:r>
            <a:r>
              <a:rPr lang="en-AU" i="1" dirty="0"/>
              <a:t> Belle Époque </a:t>
            </a:r>
            <a:r>
              <a:rPr lang="en-AU" i="0" dirty="0"/>
              <a:t>(literally Beautiful Age). The </a:t>
            </a:r>
            <a:r>
              <a:rPr lang="en-AU" i="1" dirty="0"/>
              <a:t>Belle Époque </a:t>
            </a:r>
            <a:r>
              <a:rPr lang="en-AU" i="0" dirty="0"/>
              <a:t>– the period between the end of the </a:t>
            </a:r>
            <a:r>
              <a:rPr lang="en-AU" dirty="0"/>
              <a:t>Franco-Prussian </a:t>
            </a:r>
            <a:r>
              <a:rPr lang="en-AU" i="0" dirty="0"/>
              <a:t>War in 1871 and the start of the first world war in 1917</a:t>
            </a:r>
            <a:r>
              <a:rPr lang="en-AU" dirty="0"/>
              <a:t> </a:t>
            </a:r>
            <a:r>
              <a:rPr lang="en-AU" i="0" dirty="0"/>
              <a:t>– was </a:t>
            </a:r>
            <a:r>
              <a:rPr lang="en-AU" dirty="0"/>
              <a:t>characterised </a:t>
            </a:r>
            <a:r>
              <a:rPr lang="en-AU" i="0" dirty="0"/>
              <a:t>by stability and economic prosperity, and artistic and cultural refinement for the middle and upper classes.</a:t>
            </a:r>
            <a:endParaRPr lang="en-AU" i="0" dirty="0">
              <a:ea typeface="Calibri"/>
              <a:cs typeface="Calibri"/>
            </a:endParaRPr>
          </a:p>
          <a:p>
            <a:r>
              <a:rPr lang="en-AU" dirty="0"/>
              <a:t> </a:t>
            </a:r>
            <a:endParaRPr lang="en-US" kern="1200" dirty="0">
              <a:effectLst/>
              <a:ea typeface="+mn-ea"/>
              <a:cs typeface="+mn-cs"/>
            </a:endParaRPr>
          </a:p>
          <a:p>
            <a:pPr marL="0" indent="0">
              <a:buFont typeface="Wingdings" panose="05000000000000000000" pitchFamily="2" charset="2"/>
              <a:buNone/>
            </a:pPr>
            <a:r>
              <a:rPr lang="en-AU" b="1" kern="1200" dirty="0">
                <a:effectLst/>
              </a:rPr>
              <a:t>Discussion prompts</a:t>
            </a:r>
            <a:endParaRPr lang="en-US" kern="1200" dirty="0">
              <a:effectLst/>
            </a:endParaRPr>
          </a:p>
          <a:p>
            <a:pPr marL="285750" indent="-285750">
              <a:buFont typeface="Wingdings" panose="05000000000000000000" pitchFamily="2" charset="2"/>
              <a:buChar char="Ø"/>
            </a:pPr>
            <a:r>
              <a:rPr lang="en-AU" i="1" dirty="0"/>
              <a:t>How does </a:t>
            </a:r>
            <a:r>
              <a:rPr lang="en-AU" i="1" kern="1200" dirty="0">
                <a:effectLst/>
              </a:rPr>
              <a:t>Bonnard </a:t>
            </a:r>
            <a:r>
              <a:rPr lang="en-AU" i="1" dirty="0"/>
              <a:t>use </a:t>
            </a:r>
            <a:r>
              <a:rPr lang="en-AU" i="1" kern="1200" dirty="0">
                <a:effectLst/>
              </a:rPr>
              <a:t>colour, shape, space</a:t>
            </a:r>
            <a:r>
              <a:rPr lang="en-AU" i="1" dirty="0"/>
              <a:t> and </a:t>
            </a:r>
            <a:r>
              <a:rPr lang="en-AU" i="1" kern="1200" dirty="0">
                <a:effectLst/>
              </a:rPr>
              <a:t>tone in </a:t>
            </a:r>
            <a:r>
              <a:rPr lang="en-AU" i="1" dirty="0"/>
              <a:t>each painting?</a:t>
            </a:r>
            <a:endParaRPr lang="en-US" dirty="0"/>
          </a:p>
          <a:p>
            <a:pPr marL="285750" indent="-285750">
              <a:buFont typeface="Wingdings" panose="05000000000000000000" pitchFamily="2" charset="2"/>
              <a:buChar char="Ø"/>
            </a:pPr>
            <a:r>
              <a:rPr lang="en-AU" i="1" dirty="0"/>
              <a:t>From what point of view is each image captured</a:t>
            </a:r>
            <a:r>
              <a:rPr lang="en-AU" i="1" kern="1200" dirty="0">
                <a:effectLst/>
              </a:rPr>
              <a:t>?</a:t>
            </a:r>
            <a:endParaRPr lang="en-US" kern="1200" dirty="0">
              <a:effectLst/>
            </a:endParaRPr>
          </a:p>
          <a:p>
            <a:pPr marL="285750" lvl="0" indent="-285750">
              <a:buFont typeface="Wingdings" panose="05000000000000000000" pitchFamily="2" charset="2"/>
              <a:buChar char="Ø"/>
            </a:pPr>
            <a:r>
              <a:rPr lang="en-AU" i="1" kern="1200" dirty="0">
                <a:effectLst/>
              </a:rPr>
              <a:t>How does Bonnard capture a sense of energy and movement in his compositions?</a:t>
            </a:r>
            <a:endParaRPr lang="en-US" kern="1200" dirty="0">
              <a:effectLst/>
            </a:endParaRPr>
          </a:p>
          <a:p>
            <a:pPr marL="285750" indent="-285750">
              <a:buFont typeface="Wingdings" panose="05000000000000000000" pitchFamily="2" charset="2"/>
              <a:buChar char="Ø"/>
            </a:pPr>
            <a:r>
              <a:rPr lang="en-AU" i="1" dirty="0"/>
              <a:t>In what ways might social media be another form of the ‘theatre of the everyday’? Can you think of any images from platforms like Instagram that look like Bonnard’s paintings?</a:t>
            </a:r>
            <a:endParaRPr lang="en-US" dirty="0"/>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6</a:t>
            </a:fld>
            <a:endParaRPr lang="en-US"/>
          </a:p>
        </p:txBody>
      </p:sp>
    </p:spTree>
    <p:extLst>
      <p:ext uri="{BB962C8B-B14F-4D97-AF65-F5344CB8AC3E}">
        <p14:creationId xmlns:p14="http://schemas.microsoft.com/office/powerpoint/2010/main" val="429214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Photography and Filmmaking</a:t>
            </a:r>
            <a:endParaRPr lang="en-AU" dirty="0">
              <a:effectLst/>
            </a:endParaRPr>
          </a:p>
          <a:p>
            <a:endParaRPr lang="en-US" dirty="0">
              <a:effectLst/>
            </a:endParaRPr>
          </a:p>
          <a:p>
            <a:r>
              <a:rPr lang="en-AU" dirty="0">
                <a:effectLst/>
              </a:rPr>
              <a:t>The turn of the </a:t>
            </a:r>
            <a:r>
              <a:rPr lang="en-AU" dirty="0"/>
              <a:t>twentieth </a:t>
            </a:r>
            <a:r>
              <a:rPr lang="en-AU" dirty="0">
                <a:effectLst/>
              </a:rPr>
              <a:t>century was a time of great innovation and invention, including </a:t>
            </a:r>
            <a:r>
              <a:rPr lang="en-AU" dirty="0"/>
              <a:t>the popularisation </a:t>
            </a:r>
            <a:r>
              <a:rPr lang="en-AU" dirty="0">
                <a:effectLst/>
              </a:rPr>
              <a:t>of the pocket camera, cinema and new types of theatre.</a:t>
            </a:r>
            <a:r>
              <a:rPr lang="en-AU" dirty="0"/>
              <a:t> </a:t>
            </a:r>
            <a:endParaRPr lang="en-US" dirty="0"/>
          </a:p>
          <a:p>
            <a:r>
              <a:rPr lang="en-AU" dirty="0">
                <a:effectLst/>
              </a:rPr>
              <a:t>Bonnard </a:t>
            </a:r>
            <a:r>
              <a:rPr lang="en-AU" dirty="0"/>
              <a:t>embraced </a:t>
            </a:r>
            <a:r>
              <a:rPr lang="en-AU" dirty="0">
                <a:effectLst/>
              </a:rPr>
              <a:t>these</a:t>
            </a:r>
            <a:r>
              <a:rPr lang="en-AU" dirty="0"/>
              <a:t> new technologies</a:t>
            </a:r>
            <a:r>
              <a:rPr lang="en-AU" dirty="0">
                <a:effectLst/>
              </a:rPr>
              <a:t>.</a:t>
            </a:r>
            <a:r>
              <a:rPr lang="en-AU" dirty="0"/>
              <a:t> </a:t>
            </a:r>
            <a:r>
              <a:rPr lang="en-AU" dirty="0">
                <a:effectLst/>
              </a:rPr>
              <a:t>In 1895 Kodak produced their first Pocket Kodak camera</a:t>
            </a:r>
            <a:r>
              <a:rPr lang="en-AU" dirty="0"/>
              <a:t>, which Bonnard bought the very next year. </a:t>
            </a:r>
          </a:p>
          <a:p>
            <a:r>
              <a:rPr lang="en-AU" dirty="0"/>
              <a:t>Bonnard used</a:t>
            </a:r>
            <a:r>
              <a:rPr lang="en-AU" dirty="0">
                <a:effectLst/>
              </a:rPr>
              <a:t> </a:t>
            </a:r>
            <a:r>
              <a:rPr lang="en-AU" dirty="0"/>
              <a:t>his Kodak </a:t>
            </a:r>
            <a:r>
              <a:rPr lang="en-AU" dirty="0">
                <a:effectLst/>
              </a:rPr>
              <a:t>to capture images of his family, including pictures of his sister’s family (as shown here) and his partner </a:t>
            </a:r>
            <a:r>
              <a:rPr lang="en-AU" dirty="0" err="1">
                <a:effectLst/>
              </a:rPr>
              <a:t>Marthe</a:t>
            </a:r>
            <a:r>
              <a:rPr lang="en-AU" dirty="0">
                <a:effectLst/>
              </a:rPr>
              <a:t>. He used these photographs to inspire paintings, </a:t>
            </a:r>
            <a:r>
              <a:rPr lang="en-AU" dirty="0"/>
              <a:t>although</a:t>
            </a:r>
            <a:r>
              <a:rPr lang="en-AU" dirty="0">
                <a:effectLst/>
              </a:rPr>
              <a:t> by the 1920s he mostly relied on </a:t>
            </a:r>
            <a:r>
              <a:rPr lang="en-AU" dirty="0"/>
              <a:t>his memories </a:t>
            </a:r>
            <a:r>
              <a:rPr lang="en-AU" dirty="0">
                <a:effectLst/>
              </a:rPr>
              <a:t>and </a:t>
            </a:r>
            <a:r>
              <a:rPr lang="en-AU" dirty="0"/>
              <a:t>sketches </a:t>
            </a:r>
            <a:r>
              <a:rPr lang="en-AU" dirty="0">
                <a:effectLst/>
              </a:rPr>
              <a:t>to </a:t>
            </a:r>
            <a:r>
              <a:rPr lang="en-AU" dirty="0"/>
              <a:t>conceive of his artworks</a:t>
            </a:r>
            <a:r>
              <a:rPr lang="en-AU" dirty="0">
                <a:effectLst/>
              </a:rPr>
              <a:t>.</a:t>
            </a:r>
          </a:p>
          <a:p>
            <a:pPr>
              <a:defRPr/>
            </a:pPr>
            <a:endParaRPr lang="en-US" dirty="0"/>
          </a:p>
          <a:p>
            <a:pPr>
              <a:defRPr/>
            </a:pPr>
            <a:r>
              <a:rPr lang="en-AU" dirty="0"/>
              <a:t>Through his brother-in-law, Bonnard met the </a:t>
            </a:r>
            <a:r>
              <a:rPr lang="en-AU" dirty="0" err="1"/>
              <a:t>Lumière</a:t>
            </a:r>
            <a:r>
              <a:rPr lang="en-AU" dirty="0"/>
              <a:t> brothers, who were early pioneers in cinema. They held the world’s first pub­lic movie screening on December 28, 1895, at the Grand Café in Paris. </a:t>
            </a:r>
            <a:endParaRPr lang="en-AU" dirty="0">
              <a:ea typeface="Calibri"/>
              <a:cs typeface="Calibri"/>
            </a:endParaRPr>
          </a:p>
          <a:p>
            <a:pPr>
              <a:defRPr/>
            </a:pPr>
            <a:endParaRPr lang="en-US" dirty="0"/>
          </a:p>
          <a:p>
            <a:pPr>
              <a:defRPr/>
            </a:pPr>
            <a:r>
              <a:rPr lang="en-AU" dirty="0"/>
              <a:t>Their debut film, </a:t>
            </a:r>
            <a:r>
              <a:rPr lang="en-AU" i="1" dirty="0"/>
              <a:t>La sortie des </a:t>
            </a:r>
            <a:r>
              <a:rPr lang="en-AU" i="1" dirty="0" err="1"/>
              <a:t>ouvriers</a:t>
            </a:r>
            <a:r>
              <a:rPr lang="en-AU" i="1" dirty="0"/>
              <a:t> de </a:t>
            </a:r>
            <a:r>
              <a:rPr lang="en-AU" i="1" dirty="0" err="1"/>
              <a:t>l’usine</a:t>
            </a:r>
            <a:r>
              <a:rPr lang="en-AU" i="1" dirty="0"/>
              <a:t> </a:t>
            </a:r>
            <a:r>
              <a:rPr lang="en-AU" i="1" dirty="0" err="1"/>
              <a:t>Lumière</a:t>
            </a:r>
            <a:r>
              <a:rPr lang="en-AU" i="1" dirty="0"/>
              <a:t> (Workers Leaving the </a:t>
            </a:r>
            <a:r>
              <a:rPr lang="en-AU" i="1" dirty="0" err="1"/>
              <a:t>Lumière</a:t>
            </a:r>
            <a:r>
              <a:rPr lang="en-AU" i="1" dirty="0"/>
              <a:t> Factory)</a:t>
            </a:r>
            <a:r>
              <a:rPr lang="en-AU" dirty="0"/>
              <a:t> was a 50-­second film that showed workers leaving the </a:t>
            </a:r>
            <a:r>
              <a:rPr lang="en-AU" dirty="0" err="1"/>
              <a:t>Lumière</a:t>
            </a:r>
            <a:r>
              <a:rPr lang="en-AU" dirty="0"/>
              <a:t> factory and can be seen in the exhibition alongside other examples of their work.</a:t>
            </a:r>
            <a:endParaRPr lang="en-AU" dirty="0">
              <a:ea typeface="Calibri"/>
              <a:cs typeface="Calibri"/>
            </a:endParaRPr>
          </a:p>
          <a:p>
            <a:pPr>
              <a:defRPr/>
            </a:pPr>
            <a:endParaRPr lang="en-US" dirty="0"/>
          </a:p>
          <a:p>
            <a:pPr>
              <a:defRPr/>
            </a:pPr>
            <a:r>
              <a:rPr lang="en-AU" b="1" dirty="0"/>
              <a:t>Theatre </a:t>
            </a:r>
            <a:endParaRPr lang="en-AU" dirty="0"/>
          </a:p>
          <a:p>
            <a:pPr>
              <a:defRPr/>
            </a:pPr>
            <a:r>
              <a:rPr lang="en-AU" dirty="0"/>
              <a:t>Bonnard became involved in theatre and filmmaking through his </a:t>
            </a:r>
            <a:r>
              <a:rPr lang="en-AU" dirty="0">
                <a:effectLst/>
              </a:rPr>
              <a:t>sister Andrée </a:t>
            </a:r>
            <a:r>
              <a:rPr lang="en-AU" dirty="0"/>
              <a:t>(</a:t>
            </a:r>
            <a:r>
              <a:rPr lang="en-AU" dirty="0">
                <a:effectLst/>
              </a:rPr>
              <a:t>a musician</a:t>
            </a:r>
            <a:r>
              <a:rPr lang="en-AU" dirty="0"/>
              <a:t>)</a:t>
            </a:r>
            <a:r>
              <a:rPr lang="en-AU" dirty="0">
                <a:effectLst/>
              </a:rPr>
              <a:t> </a:t>
            </a:r>
            <a:r>
              <a:rPr lang="en-AU" dirty="0"/>
              <a:t>who was</a:t>
            </a:r>
            <a:r>
              <a:rPr lang="en-AU" dirty="0">
                <a:effectLst/>
              </a:rPr>
              <a:t> married to a composer named Claude Terrasse. Terrasse created a puppet theatre in the workshop next to his apartment and Bonnard worked with him making puppets as well as set designs and</a:t>
            </a:r>
            <a:r>
              <a:rPr lang="en-AU" dirty="0"/>
              <a:t> programs </a:t>
            </a:r>
            <a:r>
              <a:rPr lang="en-AU" dirty="0">
                <a:effectLst/>
              </a:rPr>
              <a:t>for theatre. </a:t>
            </a:r>
            <a:r>
              <a:rPr lang="en-AU" dirty="0"/>
              <a:t>In 1986, Bonnard made set designs and masks for </a:t>
            </a:r>
            <a:r>
              <a:rPr lang="en-AU" i="1" dirty="0"/>
              <a:t>Ubu Roi </a:t>
            </a:r>
            <a:r>
              <a:rPr lang="en-AU" dirty="0"/>
              <a:t>or </a:t>
            </a:r>
            <a:r>
              <a:rPr lang="en-AU" i="1" dirty="0"/>
              <a:t>King Ubu, </a:t>
            </a:r>
            <a:r>
              <a:rPr lang="en-AU" dirty="0"/>
              <a:t>a controversial political play by Alfred Jarry. The plot centred around the main character Ubu – an obese, absurd, amoral character who killed the king of Poland and then went on to perform bizarre acts that were aimed to disrupt the social order and upset the status quo. The play outraged audiences at the time but went on to epitomise avantgarde theatre.</a:t>
            </a:r>
            <a:endParaRPr lang="en-AU" dirty="0">
              <a:ea typeface="Calibri"/>
              <a:cs typeface="Calibri"/>
            </a:endParaRPr>
          </a:p>
          <a:p>
            <a:pPr>
              <a:defRPr/>
            </a:pPr>
            <a:endParaRPr lang="en-US" dirty="0"/>
          </a:p>
          <a:p>
            <a:pPr>
              <a:defRPr/>
            </a:pPr>
            <a:endParaRPr lang="en-US" dirty="0"/>
          </a:p>
          <a:p>
            <a:r>
              <a:rPr lang="en-AU" b="1" kern="1200" dirty="0">
                <a:effectLst/>
              </a:rPr>
              <a:t>Discussion prompts</a:t>
            </a:r>
            <a:endParaRPr lang="en-US" kern="1200" dirty="0">
              <a:effectLst/>
            </a:endParaRPr>
          </a:p>
          <a:p>
            <a:pPr marL="285750" indent="-285750">
              <a:buFont typeface="Wingdings" panose="05000000000000000000" pitchFamily="2" charset="2"/>
              <a:buChar char="Ø"/>
            </a:pPr>
            <a:r>
              <a:rPr lang="en-AU" i="1" kern="1200" dirty="0">
                <a:effectLst/>
              </a:rPr>
              <a:t>What new </a:t>
            </a:r>
            <a:r>
              <a:rPr lang="en-AU" i="1" dirty="0"/>
              <a:t>technologies have been invented in your lifetime</a:t>
            </a:r>
            <a:r>
              <a:rPr lang="en-AU" i="1" kern="1200" dirty="0">
                <a:effectLst/>
              </a:rPr>
              <a:t>?</a:t>
            </a:r>
            <a:r>
              <a:rPr lang="en-AU" i="1" dirty="0"/>
              <a:t> How are artists using them to create innovative and new art forms?</a:t>
            </a:r>
            <a:endParaRPr lang="en-US" kern="1200" dirty="0">
              <a:effectLst/>
            </a:endParaRPr>
          </a:p>
          <a:p>
            <a:pPr>
              <a:defRPr/>
            </a:pPr>
            <a:endParaRPr lang="en-US" dirty="0"/>
          </a:p>
          <a:p>
            <a:pPr>
              <a:defRPr/>
            </a:pPr>
            <a:r>
              <a:rPr lang="en-AU" b="1" i="1" dirty="0"/>
              <a:t>Further Investigation</a:t>
            </a:r>
            <a:endParaRPr lang="en-US" dirty="0"/>
          </a:p>
          <a:p>
            <a:pPr marL="285750" indent="-285750">
              <a:buFont typeface="Wingdings" panose="05000000000000000000" pitchFamily="2" charset="2"/>
              <a:buChar char="Ø"/>
              <a:defRPr/>
            </a:pPr>
            <a:r>
              <a:rPr lang="en-AU" dirty="0"/>
              <a:t>Ubu Roi </a:t>
            </a:r>
            <a:r>
              <a:rPr lang="en-AU" i="1" dirty="0"/>
              <a:t>was a highly subversive and controversial play when it was first performed. Research the play’s narrative and analyse whether it would be considered controversial today.</a:t>
            </a:r>
            <a:endParaRPr lang="en-US" dirty="0"/>
          </a:p>
          <a:p>
            <a:pPr>
              <a:defRPr/>
            </a:pPr>
            <a:endParaRPr lang="en-US" b="1"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7</a:t>
            </a:fld>
            <a:endParaRPr lang="en-US"/>
          </a:p>
        </p:txBody>
      </p:sp>
    </p:spTree>
    <p:extLst>
      <p:ext uri="{BB962C8B-B14F-4D97-AF65-F5344CB8AC3E}">
        <p14:creationId xmlns:p14="http://schemas.microsoft.com/office/powerpoint/2010/main" val="183894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AU" b="1" dirty="0"/>
              <a:t>Pierre and Marthe</a:t>
            </a:r>
            <a:endParaRPr lang="en-AU" dirty="0"/>
          </a:p>
          <a:p>
            <a:pPr>
              <a:defRPr/>
            </a:pPr>
            <a:r>
              <a:rPr lang="en-AU" dirty="0"/>
              <a:t>Marthe de </a:t>
            </a:r>
            <a:r>
              <a:rPr lang="en-AU" dirty="0" err="1"/>
              <a:t>Méligny</a:t>
            </a:r>
            <a:r>
              <a:rPr lang="en-AU" dirty="0"/>
              <a:t> was Bonnard’s muse and lifelong companion, appearing in his work more than any other person. Bonnard first saw Marthe alighting a city tram and struck by her appearance and manner, approached her to model for him. </a:t>
            </a:r>
            <a:endParaRPr lang="en-AU" dirty="0">
              <a:ea typeface="Calibri"/>
              <a:cs typeface="Calibri"/>
            </a:endParaRPr>
          </a:p>
          <a:p>
            <a:endParaRPr lang="en-AU" dirty="0"/>
          </a:p>
          <a:p>
            <a:pPr>
              <a:defRPr/>
            </a:pPr>
            <a:r>
              <a:rPr lang="en-AU" dirty="0"/>
              <a:t>Marthe’s life is depicted in loving detail across Bonnard's work. Over almost fifty years he drew, photographed and painted her – eating, sleeping, spending time with their animals, tending to their garden, lying on her bed, dressing, standing, sitting, crouching and most often, bathing.</a:t>
            </a:r>
            <a:endParaRPr lang="en-AU" dirty="0">
              <a:ea typeface="Calibri"/>
              <a:cs typeface="Calibri"/>
            </a:endParaRPr>
          </a:p>
          <a:p>
            <a:pPr>
              <a:defRPr/>
            </a:pPr>
            <a:endParaRPr lang="en-AU" dirty="0"/>
          </a:p>
          <a:p>
            <a:pPr>
              <a:defRPr/>
            </a:pPr>
            <a:r>
              <a:rPr lang="en-AU" dirty="0"/>
              <a:t>She suffered from a variety of health issues that resulted in her taking frequent baths as part of her treatment – sometimes up to three a day. She also often needed a change of air (a common remedy for illness at the time) prompting their many travels around France.  </a:t>
            </a:r>
            <a:endParaRPr lang="en-AU" dirty="0">
              <a:ea typeface="Calibri"/>
              <a:cs typeface="Calibri"/>
            </a:endParaRPr>
          </a:p>
          <a:p>
            <a:pPr lvl="0" algn="l" defTabSz="914400">
              <a:lnSpc>
                <a:spcPct val="100000"/>
              </a:lnSpc>
              <a:spcBef>
                <a:spcPts val="0"/>
              </a:spcBef>
              <a:spcAft>
                <a:spcPts val="0"/>
              </a:spcAft>
              <a:buNone/>
              <a:tabLst/>
              <a:defRPr/>
            </a:pPr>
            <a:endParaRPr lang="en-AU" dirty="0"/>
          </a:p>
          <a:p>
            <a:r>
              <a:rPr lang="en-AU" dirty="0"/>
              <a:t>Marthe also became an artist. After taking drawing lessons with writer and artist Louise </a:t>
            </a:r>
            <a:r>
              <a:rPr lang="en-AU" dirty="0" err="1"/>
              <a:t>Hervieu</a:t>
            </a:r>
            <a:r>
              <a:rPr lang="en-AU" dirty="0"/>
              <a:t> in the 1920s she held her first exhibition of drawings in 1924 under the name of Marthe Solange. When </a:t>
            </a:r>
            <a:r>
              <a:rPr lang="en-AU" b="0" i="0" u="none" strike="noStrike" kern="1200" dirty="0">
                <a:effectLst/>
              </a:rPr>
              <a:t>Marthe died of a heart attack</a:t>
            </a:r>
            <a:r>
              <a:rPr lang="en-AU" dirty="0"/>
              <a:t> in 1942, </a:t>
            </a:r>
            <a:r>
              <a:rPr lang="en-AU" b="0" i="0" u="none" strike="noStrike" kern="1200" dirty="0">
                <a:effectLst/>
              </a:rPr>
              <a:t>Bonnard, was devastated. </a:t>
            </a:r>
            <a:r>
              <a:rPr lang="en-AU" dirty="0"/>
              <a:t>‘</a:t>
            </a:r>
            <a:r>
              <a:rPr lang="en-AU" b="0" i="0" u="none" strike="noStrike" kern="1200" dirty="0">
                <a:effectLst/>
              </a:rPr>
              <a:t>You </a:t>
            </a:r>
            <a:r>
              <a:rPr lang="en-AU" dirty="0"/>
              <a:t>can</a:t>
            </a:r>
            <a:r>
              <a:rPr lang="en-AU" b="0" i="0" u="none" strike="noStrike" kern="1200" dirty="0">
                <a:effectLst/>
              </a:rPr>
              <a:t> imagine my grief and solitude</a:t>
            </a:r>
            <a:r>
              <a:rPr lang="en-AU" dirty="0"/>
              <a:t>,’ </a:t>
            </a:r>
            <a:r>
              <a:rPr lang="en-AU" b="0" i="0" u="none" strike="noStrike" kern="1200" dirty="0">
                <a:effectLst/>
              </a:rPr>
              <a:t>he wrote to his friend Matisse. (</a:t>
            </a:r>
            <a:r>
              <a:rPr lang="en-AU" dirty="0"/>
              <a:t>5</a:t>
            </a:r>
            <a:r>
              <a:rPr lang="en-AU" b="0" i="0" u="none" strike="noStrike" kern="1200" dirty="0">
                <a:effectLst/>
              </a:rPr>
              <a:t>)</a:t>
            </a:r>
            <a:endParaRPr lang="en-AU" dirty="0">
              <a:ea typeface="Calibri"/>
              <a:cs typeface="Calibri"/>
            </a:endParaRPr>
          </a:p>
          <a:p>
            <a:endParaRPr lang="en-AU" dirty="0"/>
          </a:p>
          <a:p>
            <a:r>
              <a:rPr lang="en-AU" b="1" kern="1200" dirty="0">
                <a:effectLst/>
              </a:rPr>
              <a:t>Discussion prompts</a:t>
            </a:r>
            <a:endParaRPr lang="en-AU" kern="1200" dirty="0">
              <a:effectLst/>
            </a:endParaRPr>
          </a:p>
          <a:p>
            <a:pPr marL="171450" indent="-171450">
              <a:buFont typeface="Wingdings" panose="05000000000000000000" pitchFamily="2" charset="2"/>
              <a:buChar char="Ø"/>
              <a:defRPr/>
            </a:pPr>
            <a:r>
              <a:rPr lang="en-AU" b="0" i="1" dirty="0">
                <a:effectLst/>
              </a:rPr>
              <a:t>What kinds of</a:t>
            </a:r>
            <a:r>
              <a:rPr lang="en-AU" i="1" dirty="0"/>
              <a:t> </a:t>
            </a:r>
            <a:r>
              <a:rPr lang="en-AU" b="0" i="1" dirty="0">
                <a:effectLst/>
              </a:rPr>
              <a:t>colours</a:t>
            </a:r>
            <a:r>
              <a:rPr lang="en-AU" i="1" dirty="0"/>
              <a:t> </a:t>
            </a:r>
            <a:r>
              <a:rPr lang="en-AU" b="0" i="1" dirty="0">
                <a:effectLst/>
              </a:rPr>
              <a:t>has Bonnard chosen for </a:t>
            </a:r>
            <a:r>
              <a:rPr lang="en-AU" i="1" dirty="0"/>
              <a:t>the</a:t>
            </a:r>
            <a:r>
              <a:rPr lang="en-AU" b="0" i="1" dirty="0">
                <a:effectLst/>
              </a:rPr>
              <a:t> paintings </a:t>
            </a:r>
            <a:r>
              <a:rPr lang="en-AU" i="1" dirty="0"/>
              <a:t>on this slide </a:t>
            </a:r>
            <a:r>
              <a:rPr lang="en-AU" b="0" i="1" dirty="0">
                <a:effectLst/>
              </a:rPr>
              <a:t>(warm, cool, bright, pale)?</a:t>
            </a:r>
            <a:r>
              <a:rPr lang="en-AU" i="1" dirty="0"/>
              <a:t> </a:t>
            </a:r>
            <a:r>
              <a:rPr lang="en-AU" b="0" i="1" dirty="0">
                <a:effectLst/>
              </a:rPr>
              <a:t>How do </a:t>
            </a:r>
            <a:r>
              <a:rPr lang="en-AU" i="1" dirty="0"/>
              <a:t>they make</a:t>
            </a:r>
            <a:r>
              <a:rPr lang="en-AU" b="0" i="1" dirty="0">
                <a:effectLst/>
              </a:rPr>
              <a:t> you feel about the </a:t>
            </a:r>
            <a:r>
              <a:rPr lang="en-AU" i="1" dirty="0"/>
              <a:t>person depicted</a:t>
            </a:r>
            <a:r>
              <a:rPr lang="en-AU" b="0" i="1" dirty="0">
                <a:effectLst/>
              </a:rPr>
              <a:t>?</a:t>
            </a:r>
            <a:r>
              <a:rPr lang="en-AU" b="0" i="0" dirty="0">
                <a:effectLst/>
              </a:rPr>
              <a:t> </a:t>
            </a:r>
            <a:endParaRPr lang="en-AU" kern="1200" dirty="0">
              <a:effectLst/>
              <a:ea typeface="Calibri"/>
              <a:cs typeface="Calibri"/>
            </a:endParaRPr>
          </a:p>
          <a:p>
            <a:pPr marL="171450" indent="-171450">
              <a:buFont typeface="Wingdings" panose="05000000000000000000" pitchFamily="2" charset="2"/>
              <a:buChar char="Ø"/>
              <a:defRPr/>
            </a:pPr>
            <a:r>
              <a:rPr lang="en-AU" i="1" dirty="0"/>
              <a:t>Bonnard’s self-portraits aren’t always very flattering. What pose would you choose for a self-portrait? What would you want the self-portrait to tell the viewer about you?</a:t>
            </a:r>
            <a:endParaRPr lang="en-AU" dirty="0"/>
          </a:p>
          <a:p>
            <a:pPr>
              <a:defRPr/>
            </a:pPr>
            <a:endParaRPr lang="en-AU" dirty="0"/>
          </a:p>
          <a:p>
            <a:pPr>
              <a:defRPr/>
            </a:pPr>
            <a:endParaRPr lang="en-AU" dirty="0"/>
          </a:p>
          <a:p>
            <a:pPr lvl="0" algn="l" defTabSz="914400">
              <a:lnSpc>
                <a:spcPct val="100000"/>
              </a:lnSpc>
              <a:spcBef>
                <a:spcPts val="0"/>
              </a:spcBef>
              <a:spcAft>
                <a:spcPts val="0"/>
              </a:spcAft>
              <a:tabLst/>
              <a:defRPr/>
            </a:pPr>
            <a:endParaRPr lang="en-AU" b="1"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8</a:t>
            </a:fld>
            <a:endParaRPr lang="en-US"/>
          </a:p>
        </p:txBody>
      </p:sp>
    </p:spTree>
    <p:extLst>
      <p:ext uri="{BB962C8B-B14F-4D97-AF65-F5344CB8AC3E}">
        <p14:creationId xmlns:p14="http://schemas.microsoft.com/office/powerpoint/2010/main" val="84722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Bathers and The Nude</a:t>
            </a:r>
            <a:endParaRPr lang="en-AU" dirty="0"/>
          </a:p>
          <a:p>
            <a:endParaRPr lang="en-US" dirty="0"/>
          </a:p>
          <a:p>
            <a:r>
              <a:rPr lang="en-AU" dirty="0"/>
              <a:t>Bonnard’s work was dominated by women – often Marthe, but also other models – depicted in a moment of intimacy or in quiet, unguarded personal reflection, bathing or dressing. </a:t>
            </a:r>
            <a:endParaRPr lang="en-US" dirty="0"/>
          </a:p>
          <a:p>
            <a:endParaRPr lang="en-US" dirty="0"/>
          </a:p>
          <a:p>
            <a:r>
              <a:rPr lang="en-AU" dirty="0"/>
              <a:t>Bonnard painted from memory and didn’t usually ask his models to pose. This is why they are often in these transitional poses, like the ones in these paintings. In many of his paintings of nudes, there is a strong sense of movement. Bonnard juxtaposed high intensity, complementary hues, using the after-effect of bright colours to confound and dazzle the viewer’s gaze. </a:t>
            </a:r>
            <a:endParaRPr lang="en-US" dirty="0"/>
          </a:p>
          <a:p>
            <a:r>
              <a:rPr lang="en-AU" dirty="0"/>
              <a:t>The use of densely repeated arrays of pattern also had the effect of creating movement in a scene.</a:t>
            </a:r>
            <a:endParaRPr lang="en-US" dirty="0"/>
          </a:p>
          <a:p>
            <a:endParaRPr lang="en-US" dirty="0"/>
          </a:p>
          <a:p>
            <a:r>
              <a:rPr lang="en-AU" b="1" kern="1200" dirty="0">
                <a:effectLst/>
              </a:rPr>
              <a:t>Discussion prompts</a:t>
            </a:r>
            <a:endParaRPr lang="en-US" kern="1200" dirty="0">
              <a:effectLst/>
            </a:endParaRPr>
          </a:p>
          <a:p>
            <a:pPr marL="285750" indent="-285750">
              <a:buFont typeface="Wingdings" panose="05000000000000000000" pitchFamily="2" charset="2"/>
              <a:buChar char="Ø"/>
              <a:defRPr/>
            </a:pPr>
            <a:r>
              <a:rPr lang="en-AU" i="1" kern="1200" dirty="0">
                <a:effectLst/>
              </a:rPr>
              <a:t>How does Bonnard use complementary colours and contrasting pattern in both paintings?</a:t>
            </a:r>
            <a:r>
              <a:rPr lang="en-AU" i="1" dirty="0"/>
              <a:t> </a:t>
            </a:r>
            <a:endParaRPr lang="en-AU" dirty="0"/>
          </a:p>
          <a:p>
            <a:pPr marL="285750" indent="-285750">
              <a:buFont typeface="Wingdings" panose="05000000000000000000" pitchFamily="2" charset="2"/>
              <a:buChar char="Ø"/>
              <a:defRPr/>
            </a:pPr>
            <a:r>
              <a:rPr lang="en-AU" i="1" dirty="0"/>
              <a:t>How does Bonnard suggest a feeling of movement in these images? For example, consider how Bonnard’s choice of colour and texture direct the viewer’s eye around the paintings. </a:t>
            </a:r>
            <a:endParaRPr lang="en-US" dirty="0"/>
          </a:p>
          <a:p>
            <a:pPr>
              <a:defRPr/>
            </a:pPr>
            <a:endParaRPr lang="en-US" b="1" dirty="0">
              <a:latin typeface="Calibri Light"/>
              <a:ea typeface="Calibri Light"/>
              <a:cs typeface="Calibri Light"/>
            </a:endParaRPr>
          </a:p>
          <a:p>
            <a:pPr marL="171450" indent="-171450">
              <a:buFont typeface="Wingdings" panose="05000000000000000000" pitchFamily="2" charset="2"/>
              <a:buChar char="Ø"/>
              <a:defRPr/>
            </a:pPr>
            <a:endParaRPr lang="en-US"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i="1" dirty="0">
              <a:ea typeface="Calibri"/>
              <a:cs typeface="Calibri"/>
            </a:endParaRPr>
          </a:p>
          <a:p>
            <a:endParaRPr lang="en-US" dirty="0"/>
          </a:p>
          <a:p>
            <a:endParaRPr lang="en-US" dirty="0"/>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9</a:t>
            </a:fld>
            <a:endParaRPr lang="en-US"/>
          </a:p>
        </p:txBody>
      </p:sp>
    </p:spTree>
    <p:extLst>
      <p:ext uri="{BB962C8B-B14F-4D97-AF65-F5344CB8AC3E}">
        <p14:creationId xmlns:p14="http://schemas.microsoft.com/office/powerpoint/2010/main" val="101719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15EE-57C7-5843-8D5D-3DAA42F177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C65DC2-3F10-2844-BBF7-23B448D3B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615C81-BCEC-DA41-AB93-188196A8AB93}"/>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5" name="Footer Placeholder 4">
            <a:extLst>
              <a:ext uri="{FF2B5EF4-FFF2-40B4-BE49-F238E27FC236}">
                <a16:creationId xmlns:a16="http://schemas.microsoft.com/office/drawing/2014/main" id="{43515DB3-B24E-174D-B3D5-3A487B810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C355A-B76E-E74A-B230-485C8148E96B}"/>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348033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1028-BF71-E349-9A6D-D8B3D71DD0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A5D9C-6B9F-1246-B633-16B7E83FD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2D57C-0B7C-2E4E-B8A7-20A1EAC1EEE2}"/>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5" name="Footer Placeholder 4">
            <a:extLst>
              <a:ext uri="{FF2B5EF4-FFF2-40B4-BE49-F238E27FC236}">
                <a16:creationId xmlns:a16="http://schemas.microsoft.com/office/drawing/2014/main" id="{D647327E-DDEF-EF43-B771-17D042866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AE8AA-0612-1849-8AD6-2E4AB8FB9EB6}"/>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422686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731E7-E994-3041-A175-DB4BFEA1EC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BF94B-7AAF-3442-B41A-ABE687EA94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F6FB3-E400-724B-9875-D15FECC9F216}"/>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5" name="Footer Placeholder 4">
            <a:extLst>
              <a:ext uri="{FF2B5EF4-FFF2-40B4-BE49-F238E27FC236}">
                <a16:creationId xmlns:a16="http://schemas.microsoft.com/office/drawing/2014/main" id="{015CD99E-D6A4-EE4D-B6DD-208A01E89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FB0C6-E522-0E48-A8CC-4A579DA5C0D8}"/>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3169584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36A-421F-0E4D-9C89-7340742B7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6AAAB-BDA5-3D42-BE76-ECDB006A53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5B6AE-C47B-C742-8026-3A46285A79DD}"/>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5" name="Footer Placeholder 4">
            <a:extLst>
              <a:ext uri="{FF2B5EF4-FFF2-40B4-BE49-F238E27FC236}">
                <a16:creationId xmlns:a16="http://schemas.microsoft.com/office/drawing/2014/main" id="{7B9D8942-13FA-7141-8E1E-CE7DA70D2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09654-C0C9-3B4C-8B0F-BD4856243A6C}"/>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298918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E221-436E-A94A-AB27-442C072EF4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9C5F58-624B-B246-9AF6-CBD16C921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F9A935-336F-974E-9254-EA7FC612E884}"/>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5" name="Footer Placeholder 4">
            <a:extLst>
              <a:ext uri="{FF2B5EF4-FFF2-40B4-BE49-F238E27FC236}">
                <a16:creationId xmlns:a16="http://schemas.microsoft.com/office/drawing/2014/main" id="{91D09E07-4D01-6240-96E8-6321097E2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3E92-C9E5-4746-AB26-E2DF4970CD86}"/>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280834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2B6C-1FD8-8B4B-9140-884261D6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E1C2-0B20-8641-86FC-E3FF6A25F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1A948-9E3E-AE47-B3BE-939689B3D0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978B6-0239-4448-9F7E-750F540E96CE}"/>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6" name="Footer Placeholder 5">
            <a:extLst>
              <a:ext uri="{FF2B5EF4-FFF2-40B4-BE49-F238E27FC236}">
                <a16:creationId xmlns:a16="http://schemas.microsoft.com/office/drawing/2014/main" id="{4DB3BD22-3031-D541-86B1-3E7E5F131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1DCD2-4AA9-5B46-B6C3-771CFF8CE521}"/>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267758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25A5-349C-9E46-9774-485744D96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4F9CE0-B17C-2445-A2F6-ABCF109DD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27B393-F30B-6B48-9573-EF9D811823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EFAA95-1A1C-CF4D-AD83-6E7C42616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A691DE-BA72-794C-882E-1FB18978E2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886F84-A1A9-F64D-B516-E40D20416E03}"/>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8" name="Footer Placeholder 7">
            <a:extLst>
              <a:ext uri="{FF2B5EF4-FFF2-40B4-BE49-F238E27FC236}">
                <a16:creationId xmlns:a16="http://schemas.microsoft.com/office/drawing/2014/main" id="{45C3E655-986C-3246-A949-CF16BEE264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2DE19-45B5-6B4F-8444-98F3037C8F91}"/>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5077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CD79-9F8B-3F48-84BD-8F898F006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6D7C5-4856-144B-8DCE-AD4194B3546C}"/>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4" name="Footer Placeholder 3">
            <a:extLst>
              <a:ext uri="{FF2B5EF4-FFF2-40B4-BE49-F238E27FC236}">
                <a16:creationId xmlns:a16="http://schemas.microsoft.com/office/drawing/2014/main" id="{F0A7D1AA-D351-6748-928D-8B9C41D6D2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4473EC-DF41-FF44-8CB2-A13E54628739}"/>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274384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2A2D48-D938-A04F-A0FA-6BDF79C0E7D5}"/>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3" name="Footer Placeholder 2">
            <a:extLst>
              <a:ext uri="{FF2B5EF4-FFF2-40B4-BE49-F238E27FC236}">
                <a16:creationId xmlns:a16="http://schemas.microsoft.com/office/drawing/2014/main" id="{7A78A3A2-D3BE-FD47-9EF0-D57D2D8B37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3E649-3938-7743-9E01-8266D890F5B1}"/>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363705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31BE-5182-1744-B34F-BDA3A68D5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77C372-258B-8C43-9EE9-48482CC62B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60D012-086D-6344-86C0-B2C259136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A8F3A6-4F71-C045-959F-A34B27070798}"/>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6" name="Footer Placeholder 5">
            <a:extLst>
              <a:ext uri="{FF2B5EF4-FFF2-40B4-BE49-F238E27FC236}">
                <a16:creationId xmlns:a16="http://schemas.microsoft.com/office/drawing/2014/main" id="{E4701491-6441-144B-A5DC-2553DB9C5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3F526-7473-294C-9632-98BFA10349A4}"/>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79637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79C7-C8C4-D14A-B09C-CA7F1859A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E863B9-987F-C649-B930-3E7E49E05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53499-150A-AD46-9EA1-F5D51967B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C0A144-AEAE-E747-80C3-339A44063D9A}"/>
              </a:ext>
            </a:extLst>
          </p:cNvPr>
          <p:cNvSpPr>
            <a:spLocks noGrp="1"/>
          </p:cNvSpPr>
          <p:nvPr>
            <p:ph type="dt" sz="half" idx="10"/>
          </p:nvPr>
        </p:nvSpPr>
        <p:spPr/>
        <p:txBody>
          <a:bodyPr/>
          <a:lstStyle/>
          <a:p>
            <a:fld id="{7DE09069-5ED5-A549-958E-97E7F399212D}" type="datetimeFigureOut">
              <a:rPr lang="en-US" smtClean="0"/>
              <a:t>8/9/2023</a:t>
            </a:fld>
            <a:endParaRPr lang="en-US"/>
          </a:p>
        </p:txBody>
      </p:sp>
      <p:sp>
        <p:nvSpPr>
          <p:cNvPr id="6" name="Footer Placeholder 5">
            <a:extLst>
              <a:ext uri="{FF2B5EF4-FFF2-40B4-BE49-F238E27FC236}">
                <a16:creationId xmlns:a16="http://schemas.microsoft.com/office/drawing/2014/main" id="{B9B9F488-1180-084B-8D0F-2C7A3EDCD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0D14A-E6D0-BF41-97FF-459F08A22FCA}"/>
              </a:ext>
            </a:extLst>
          </p:cNvPr>
          <p:cNvSpPr>
            <a:spLocks noGrp="1"/>
          </p:cNvSpPr>
          <p:nvPr>
            <p:ph type="sldNum" sz="quarter" idx="12"/>
          </p:nvPr>
        </p:nvSpPr>
        <p:spPr/>
        <p:txBody>
          <a:bodyPr/>
          <a:lstStyle/>
          <a:p>
            <a:fld id="{694D763D-D727-7C4B-B820-3B25E40D0F11}" type="slidenum">
              <a:rPr lang="en-US" smtClean="0"/>
              <a:t>‹#›</a:t>
            </a:fld>
            <a:endParaRPr lang="en-US"/>
          </a:p>
        </p:txBody>
      </p:sp>
    </p:spTree>
    <p:extLst>
      <p:ext uri="{BB962C8B-B14F-4D97-AF65-F5344CB8AC3E}">
        <p14:creationId xmlns:p14="http://schemas.microsoft.com/office/powerpoint/2010/main" val="271290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416CA-14A4-8D4A-A740-8F6CF6D176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03A3B7-E038-8749-BC93-CC2402425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52EF7-287A-454A-9388-FD5DC1E80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09069-5ED5-A549-958E-97E7F399212D}" type="datetimeFigureOut">
              <a:rPr lang="en-US" smtClean="0"/>
              <a:t>8/9/2023</a:t>
            </a:fld>
            <a:endParaRPr lang="en-US"/>
          </a:p>
        </p:txBody>
      </p:sp>
      <p:sp>
        <p:nvSpPr>
          <p:cNvPr id="5" name="Footer Placeholder 4">
            <a:extLst>
              <a:ext uri="{FF2B5EF4-FFF2-40B4-BE49-F238E27FC236}">
                <a16:creationId xmlns:a16="http://schemas.microsoft.com/office/drawing/2014/main" id="{72834A2B-DE45-6D46-9C04-9C7C87E7C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F4B3C-E6B6-B24B-942F-84DC4129BA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763D-D727-7C4B-B820-3B25E40D0F11}" type="slidenum">
              <a:rPr lang="en-US" smtClean="0"/>
              <a:t>‹#›</a:t>
            </a:fld>
            <a:endParaRPr lang="en-US"/>
          </a:p>
        </p:txBody>
      </p:sp>
    </p:spTree>
    <p:extLst>
      <p:ext uri="{BB962C8B-B14F-4D97-AF65-F5344CB8AC3E}">
        <p14:creationId xmlns:p14="http://schemas.microsoft.com/office/powerpoint/2010/main" val="106080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A painting of a person&#10;&#10;Description automatically generated">
            <a:extLst>
              <a:ext uri="{FF2B5EF4-FFF2-40B4-BE49-F238E27FC236}">
                <a16:creationId xmlns:a16="http://schemas.microsoft.com/office/drawing/2014/main" id="{984C9CB7-2F44-8D88-8BA9-C1DDE543559E}"/>
              </a:ext>
            </a:extLst>
          </p:cNvPr>
          <p:cNvPicPr>
            <a:picLocks noChangeAspect="1"/>
          </p:cNvPicPr>
          <p:nvPr/>
        </p:nvPicPr>
        <p:blipFill>
          <a:blip r:embed="rId3"/>
          <a:stretch>
            <a:fillRect/>
          </a:stretch>
        </p:blipFill>
        <p:spPr>
          <a:xfrm>
            <a:off x="84" y="2285"/>
            <a:ext cx="12193858" cy="68536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ollage of images of a person and a basket&#10;&#10;Description automatically generated">
            <a:extLst>
              <a:ext uri="{FF2B5EF4-FFF2-40B4-BE49-F238E27FC236}">
                <a16:creationId xmlns:a16="http://schemas.microsoft.com/office/drawing/2014/main" id="{4933D3BA-44F2-BAB9-DF2C-EB2402B53C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03501" cy="6862672"/>
          </a:xfrm>
          <a:prstGeom prst="rect">
            <a:avLst/>
          </a:prstGeom>
        </p:spPr>
      </p:pic>
    </p:spTree>
    <p:extLst>
      <p:ext uri="{BB962C8B-B14F-4D97-AF65-F5344CB8AC3E}">
        <p14:creationId xmlns:p14="http://schemas.microsoft.com/office/powerpoint/2010/main" val="697560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images of a room&#10;&#10;Description automatically generated">
            <a:extLst>
              <a:ext uri="{FF2B5EF4-FFF2-40B4-BE49-F238E27FC236}">
                <a16:creationId xmlns:a16="http://schemas.microsoft.com/office/drawing/2014/main" id="{FDB65E34-BC07-F4C5-9993-E3945A5F8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03501" cy="6862672"/>
          </a:xfrm>
          <a:prstGeom prst="rect">
            <a:avLst/>
          </a:prstGeom>
        </p:spPr>
      </p:pic>
    </p:spTree>
    <p:extLst>
      <p:ext uri="{BB962C8B-B14F-4D97-AF65-F5344CB8AC3E}">
        <p14:creationId xmlns:p14="http://schemas.microsoft.com/office/powerpoint/2010/main" val="21191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F91964-BEC6-AC4E-8D7F-9297496B4C4F}"/>
              </a:ext>
            </a:extLst>
          </p:cNvPr>
          <p:cNvSpPr/>
          <p:nvPr/>
        </p:nvSpPr>
        <p:spPr>
          <a:xfrm>
            <a:off x="672790" y="1131054"/>
            <a:ext cx="184731" cy="369332"/>
          </a:xfrm>
          <a:prstGeom prst="rect">
            <a:avLst/>
          </a:prstGeom>
        </p:spPr>
        <p:txBody>
          <a:bodyPr wrap="none">
            <a:spAutoFit/>
          </a:bodyPr>
          <a:lstStyle/>
          <a:p>
            <a:endParaRPr lang="en-US"/>
          </a:p>
        </p:txBody>
      </p:sp>
      <p:sp>
        <p:nvSpPr>
          <p:cNvPr id="6" name="Rectangle 5">
            <a:extLst>
              <a:ext uri="{FF2B5EF4-FFF2-40B4-BE49-F238E27FC236}">
                <a16:creationId xmlns:a16="http://schemas.microsoft.com/office/drawing/2014/main" id="{F7FB4288-C7CA-B792-C80F-C6B3F32BB76C}"/>
              </a:ext>
            </a:extLst>
          </p:cNvPr>
          <p:cNvSpPr/>
          <p:nvPr/>
        </p:nvSpPr>
        <p:spPr>
          <a:xfrm>
            <a:off x="672790" y="1131054"/>
            <a:ext cx="184731" cy="369332"/>
          </a:xfrm>
          <a:prstGeom prst="rect">
            <a:avLst/>
          </a:prstGeom>
        </p:spPr>
        <p:txBody>
          <a:bodyPr wrap="none">
            <a:spAutoFit/>
          </a:bodyPr>
          <a:lstStyle/>
          <a:p>
            <a:endParaRPr lang="en-US"/>
          </a:p>
        </p:txBody>
      </p:sp>
      <p:pic>
        <p:nvPicPr>
          <p:cNvPr id="4" name="Picture 4" descr="A collage of paintings&#10;&#10;Description automatically generated">
            <a:extLst>
              <a:ext uri="{FF2B5EF4-FFF2-40B4-BE49-F238E27FC236}">
                <a16:creationId xmlns:a16="http://schemas.microsoft.com/office/drawing/2014/main" id="{E17735A8-BDB0-EEE6-4ABB-A8B2109B7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03501" cy="6862672"/>
          </a:xfrm>
          <a:prstGeom prst="rect">
            <a:avLst/>
          </a:prstGeom>
        </p:spPr>
      </p:pic>
    </p:spTree>
    <p:extLst>
      <p:ext uri="{BB962C8B-B14F-4D97-AF65-F5344CB8AC3E}">
        <p14:creationId xmlns:p14="http://schemas.microsoft.com/office/powerpoint/2010/main" val="2064585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ollage of images of a person and a chair&#10;&#10;Description automatically generated">
            <a:extLst>
              <a:ext uri="{FF2B5EF4-FFF2-40B4-BE49-F238E27FC236}">
                <a16:creationId xmlns:a16="http://schemas.microsoft.com/office/drawing/2014/main" id="{62A5072A-DBEB-526E-A52E-FD4979EC3F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1" y="-2304"/>
            <a:ext cx="12203501" cy="6862608"/>
          </a:xfrm>
          <a:prstGeom prst="rect">
            <a:avLst/>
          </a:prstGeom>
        </p:spPr>
      </p:pic>
    </p:spTree>
    <p:extLst>
      <p:ext uri="{BB962C8B-B14F-4D97-AF65-F5344CB8AC3E}">
        <p14:creationId xmlns:p14="http://schemas.microsoft.com/office/powerpoint/2010/main" val="388675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white background with black text&#10;&#10;Description automatically generated">
            <a:extLst>
              <a:ext uri="{FF2B5EF4-FFF2-40B4-BE49-F238E27FC236}">
                <a16:creationId xmlns:a16="http://schemas.microsoft.com/office/drawing/2014/main" id="{9D2B7358-2C8A-7461-6069-C3E32C97F982}"/>
              </a:ext>
            </a:extLst>
          </p:cNvPr>
          <p:cNvPicPr>
            <a:picLocks noChangeAspect="1"/>
          </p:cNvPicPr>
          <p:nvPr/>
        </p:nvPicPr>
        <p:blipFill>
          <a:blip r:embed="rId3"/>
          <a:stretch>
            <a:fillRect/>
          </a:stretch>
        </p:blipFill>
        <p:spPr>
          <a:xfrm>
            <a:off x="-5751" y="5761"/>
            <a:ext cx="12203501" cy="6846477"/>
          </a:xfrm>
          <a:prstGeom prst="rect">
            <a:avLst/>
          </a:prstGeom>
        </p:spPr>
      </p:pic>
    </p:spTree>
    <p:extLst>
      <p:ext uri="{BB962C8B-B14F-4D97-AF65-F5344CB8AC3E}">
        <p14:creationId xmlns:p14="http://schemas.microsoft.com/office/powerpoint/2010/main" val="11186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black and white logos&#10;&#10;Description automatically generated">
            <a:extLst>
              <a:ext uri="{FF2B5EF4-FFF2-40B4-BE49-F238E27FC236}">
                <a16:creationId xmlns:a16="http://schemas.microsoft.com/office/drawing/2014/main" id="{147E1EE4-7E9D-C098-3D14-0A28E7E67C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 y="12"/>
            <a:ext cx="16923543" cy="9520044"/>
          </a:xfrm>
          <a:prstGeom prst="rect">
            <a:avLst/>
          </a:prstGeom>
        </p:spPr>
      </p:pic>
    </p:spTree>
    <p:extLst>
      <p:ext uri="{BB962C8B-B14F-4D97-AF65-F5344CB8AC3E}">
        <p14:creationId xmlns:p14="http://schemas.microsoft.com/office/powerpoint/2010/main" val="32618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ainting of a person&#10;&#10;Description automatically generated">
            <a:extLst>
              <a:ext uri="{FF2B5EF4-FFF2-40B4-BE49-F238E27FC236}">
                <a16:creationId xmlns:a16="http://schemas.microsoft.com/office/drawing/2014/main" id="{F97DE55F-E782-F95E-18BE-A1D9AAB6E3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2" y="-2336"/>
            <a:ext cx="12203502" cy="6862672"/>
          </a:xfrm>
          <a:prstGeom prst="rect">
            <a:avLst/>
          </a:prstGeom>
        </p:spPr>
      </p:pic>
    </p:spTree>
    <p:extLst>
      <p:ext uri="{BB962C8B-B14F-4D97-AF65-F5344CB8AC3E}">
        <p14:creationId xmlns:p14="http://schemas.microsoft.com/office/powerpoint/2010/main" val="231167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erson looking at a piece of art on a wall&#10;&#10;Description automatically generated">
            <a:extLst>
              <a:ext uri="{FF2B5EF4-FFF2-40B4-BE49-F238E27FC236}">
                <a16:creationId xmlns:a16="http://schemas.microsoft.com/office/drawing/2014/main" id="{8C01E89B-376C-A03A-49FB-AB58C5787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4" y="-866"/>
            <a:ext cx="12193858" cy="6858464"/>
          </a:xfrm>
          <a:prstGeom prst="rect">
            <a:avLst/>
          </a:prstGeom>
        </p:spPr>
      </p:pic>
    </p:spTree>
    <p:extLst>
      <p:ext uri="{BB962C8B-B14F-4D97-AF65-F5344CB8AC3E}">
        <p14:creationId xmlns:p14="http://schemas.microsoft.com/office/powerpoint/2010/main" val="238553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ollage of paintings&#10;&#10;Description automatically generated">
            <a:extLst>
              <a:ext uri="{FF2B5EF4-FFF2-40B4-BE49-F238E27FC236}">
                <a16:creationId xmlns:a16="http://schemas.microsoft.com/office/drawing/2014/main" id="{776FFA1C-D1C5-ACB9-2940-23E6268FE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7" y="-232"/>
            <a:ext cx="12184565" cy="6858464"/>
          </a:xfrm>
          <a:prstGeom prst="rect">
            <a:avLst/>
          </a:prstGeom>
        </p:spPr>
      </p:pic>
    </p:spTree>
    <p:extLst>
      <p:ext uri="{BB962C8B-B14F-4D97-AF65-F5344CB8AC3E}">
        <p14:creationId xmlns:p14="http://schemas.microsoft.com/office/powerpoint/2010/main" val="666008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ollage of posters&#10;&#10;Description automatically generated">
            <a:extLst>
              <a:ext uri="{FF2B5EF4-FFF2-40B4-BE49-F238E27FC236}">
                <a16:creationId xmlns:a16="http://schemas.microsoft.com/office/drawing/2014/main" id="{A9AE2C65-C9E7-C6AB-D04D-A4EF5E428F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03501" cy="6862672"/>
          </a:xfrm>
          <a:prstGeom prst="rect">
            <a:avLst/>
          </a:prstGeom>
        </p:spPr>
      </p:pic>
    </p:spTree>
    <p:extLst>
      <p:ext uri="{BB962C8B-B14F-4D97-AF65-F5344CB8AC3E}">
        <p14:creationId xmlns:p14="http://schemas.microsoft.com/office/powerpoint/2010/main" val="4241577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ollage of a painting&#10;&#10;Description automatically generated">
            <a:extLst>
              <a:ext uri="{FF2B5EF4-FFF2-40B4-BE49-F238E27FC236}">
                <a16:creationId xmlns:a16="http://schemas.microsoft.com/office/drawing/2014/main" id="{337E84F0-7376-3947-88C4-03FC74E21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17879" cy="6862672"/>
          </a:xfrm>
          <a:prstGeom prst="rect">
            <a:avLst/>
          </a:prstGeom>
        </p:spPr>
      </p:pic>
    </p:spTree>
    <p:extLst>
      <p:ext uri="{BB962C8B-B14F-4D97-AF65-F5344CB8AC3E}">
        <p14:creationId xmlns:p14="http://schemas.microsoft.com/office/powerpoint/2010/main" val="2755194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ollage of a person and a child&#10;&#10;Description automatically generated">
            <a:extLst>
              <a:ext uri="{FF2B5EF4-FFF2-40B4-BE49-F238E27FC236}">
                <a16:creationId xmlns:a16="http://schemas.microsoft.com/office/drawing/2014/main" id="{7ECC1E1A-8BA0-3947-52F5-FEB90E7000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 y="1058"/>
            <a:ext cx="12183533" cy="6855883"/>
          </a:xfrm>
          <a:prstGeom prst="rect">
            <a:avLst/>
          </a:prstGeom>
        </p:spPr>
      </p:pic>
    </p:spTree>
    <p:extLst>
      <p:ext uri="{BB962C8B-B14F-4D97-AF65-F5344CB8AC3E}">
        <p14:creationId xmlns:p14="http://schemas.microsoft.com/office/powerpoint/2010/main" val="2340044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ollage of two people&#10;&#10;Description automatically generated">
            <a:extLst>
              <a:ext uri="{FF2B5EF4-FFF2-40B4-BE49-F238E27FC236}">
                <a16:creationId xmlns:a16="http://schemas.microsoft.com/office/drawing/2014/main" id="{871C579B-040B-D1E2-98D0-F1F0A82AAC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17879" cy="6862672"/>
          </a:xfrm>
          <a:prstGeom prst="rect">
            <a:avLst/>
          </a:prstGeom>
        </p:spPr>
      </p:pic>
    </p:spTree>
    <p:extLst>
      <p:ext uri="{BB962C8B-B14F-4D97-AF65-F5344CB8AC3E}">
        <p14:creationId xmlns:p14="http://schemas.microsoft.com/office/powerpoint/2010/main" val="190508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ollage of images of women washing clothes&#10;&#10;Description automatically generated">
            <a:extLst>
              <a:ext uri="{FF2B5EF4-FFF2-40B4-BE49-F238E27FC236}">
                <a16:creationId xmlns:a16="http://schemas.microsoft.com/office/drawing/2014/main" id="{E494C6E3-693E-31E2-F2DE-1A5B061F1B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 y="-2336"/>
            <a:ext cx="12203501" cy="6862672"/>
          </a:xfrm>
          <a:prstGeom prst="rect">
            <a:avLst/>
          </a:prstGeom>
        </p:spPr>
      </p:pic>
    </p:spTree>
    <p:extLst>
      <p:ext uri="{BB962C8B-B14F-4D97-AF65-F5344CB8AC3E}">
        <p14:creationId xmlns:p14="http://schemas.microsoft.com/office/powerpoint/2010/main" val="307715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C3D88F36D7274999E181869B1E59DA" ma:contentTypeVersion="18" ma:contentTypeDescription="Create a new document." ma:contentTypeScope="" ma:versionID="cc014bfbd09883eafd36fa19c35d9940">
  <xsd:schema xmlns:xsd="http://www.w3.org/2001/XMLSchema" xmlns:xs="http://www.w3.org/2001/XMLSchema" xmlns:p="http://schemas.microsoft.com/office/2006/metadata/properties" xmlns:ns2="d9f71575-a969-4151-bcad-c037f6372944" xmlns:ns3="09002cf7-a684-4927-8492-533f8a760b0e" targetNamespace="http://schemas.microsoft.com/office/2006/metadata/properties" ma:root="true" ma:fieldsID="46f0c5079c976fb81aa9629108878e33" ns2:_="" ns3:_="">
    <xsd:import namespace="d9f71575-a969-4151-bcad-c037f6372944"/>
    <xsd:import namespace="09002cf7-a684-4927-8492-533f8a760b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entDat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f71575-a969-4151-bcad-c037f6372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entDate" ma:index="20" nillable="true" ma:displayName="Sent Date" ma:format="DateTime" ma:internalName="Sent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118ac9-fe80-407b-8627-21da8c68d2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02cf7-a684-4927-8492-533f8a760b0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eca2e18-1d60-496a-9fce-8216c1302ad6}" ma:internalName="TaxCatchAll" ma:showField="CatchAllData" ma:web="09002cf7-a684-4927-8492-533f8a760b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ntDate xmlns="d9f71575-a969-4151-bcad-c037f6372944" xsi:nil="true"/>
    <TaxCatchAll xmlns="09002cf7-a684-4927-8492-533f8a760b0e" xsi:nil="true"/>
    <lcf76f155ced4ddcb4097134ff3c332f xmlns="d9f71575-a969-4151-bcad-c037f63729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633AE5-9A75-4D3F-A483-ED3D4BDBAD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f71575-a969-4151-bcad-c037f6372944"/>
    <ds:schemaRef ds:uri="09002cf7-a684-4927-8492-533f8a76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A92970-488C-4A9A-A653-FF766F65D95B}">
  <ds:schemaRefs>
    <ds:schemaRef ds:uri="http://schemas.microsoft.com/sharepoint/v3/contenttype/forms"/>
  </ds:schemaRefs>
</ds:datastoreItem>
</file>

<file path=customXml/itemProps3.xml><?xml version="1.0" encoding="utf-8"?>
<ds:datastoreItem xmlns:ds="http://schemas.openxmlformats.org/officeDocument/2006/customXml" ds:itemID="{80F544DE-3BE6-454D-8259-11F510CDAD9B}">
  <ds:schemaRefs>
    <ds:schemaRef ds:uri="http://purl.org/dc/dcmitype/"/>
    <ds:schemaRef ds:uri="http://schemas.microsoft.com/office/2006/metadata/properties"/>
    <ds:schemaRef ds:uri="http://www.w3.org/XML/1998/namespace"/>
    <ds:schemaRef ds:uri="http://purl.org/dc/elements/1.1/"/>
    <ds:schemaRef ds:uri="d9f71575-a969-4151-bcad-c037f6372944"/>
    <ds:schemaRef ds:uri="http://schemas.microsoft.com/office/2006/documentManagement/types"/>
    <ds:schemaRef ds:uri="http://schemas.openxmlformats.org/package/2006/metadata/core-properties"/>
    <ds:schemaRef ds:uri="http://schemas.microsoft.com/office/infopath/2007/PartnerControls"/>
    <ds:schemaRef ds:uri="09002cf7-a684-4927-8492-533f8a760b0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83</TotalTime>
  <Words>4169</Words>
  <Application>Microsoft Office PowerPoint</Application>
  <PresentationFormat>Widescreen</PresentationFormat>
  <Paragraphs>212</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Pierre Bonnard</dc:title>
  <dc:creator>Ingrid Wood</dc:creator>
  <cp:lastModifiedBy>Laura Henderson</cp:lastModifiedBy>
  <cp:revision>1344</cp:revision>
  <dcterms:created xsi:type="dcterms:W3CDTF">2020-02-10T10:24:23Z</dcterms:created>
  <dcterms:modified xsi:type="dcterms:W3CDTF">2023-08-09T02:23:39Z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0x010100FFC3D88F36D7274999E181869B1E59DA</vt:lpwstr>
  </property>
  <property fmtid="{D5CDD505-2E9C-101B-9397-08002B2CF9AE}" pid="3" name="MediaServiceImageTags">
    <vt:lpwstr/>
  </property>
</Properties>
</file>