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7"/>
  </p:notesMasterIdLst>
  <p:sldIdLst>
    <p:sldId id="256" r:id="rId5"/>
    <p:sldId id="257" r:id="rId6"/>
    <p:sldId id="259" r:id="rId7"/>
    <p:sldId id="260" r:id="rId8"/>
    <p:sldId id="261" r:id="rId9"/>
    <p:sldId id="262" r:id="rId10"/>
    <p:sldId id="263" r:id="rId11"/>
    <p:sldId id="264" r:id="rId12"/>
    <p:sldId id="265" r:id="rId13"/>
    <p:sldId id="268" r:id="rId14"/>
    <p:sldId id="269" r:id="rId15"/>
    <p:sldId id="270" r:id="rId16"/>
  </p:sldIdLst>
  <p:sldSz cx="13436600" cy="7562850"/>
  <p:notesSz cx="13436600" cy="7562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BCC799-7AD6-85B7-FE32-A15F96A4EE85}" v="12" dt="2024-06-21T01:21:31.705"/>
    <p1510:client id="{F8DDF944-F774-4DD5-9EF0-0D17FBC46212}" v="9" dt="2024-06-20T05:30:46.08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812" autoAdjust="0"/>
  </p:normalViewPr>
  <p:slideViewPr>
    <p:cSldViewPr snapToGrid="0">
      <p:cViewPr varScale="1">
        <p:scale>
          <a:sx n="58" d="100"/>
          <a:sy n="58" d="100"/>
        </p:scale>
        <p:origin x="2292" y="84"/>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822950" cy="3794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7610475" y="0"/>
            <a:ext cx="5822950" cy="379413"/>
          </a:xfrm>
          <a:prstGeom prst="rect">
            <a:avLst/>
          </a:prstGeom>
        </p:spPr>
        <p:txBody>
          <a:bodyPr vert="horz" lIns="91440" tIns="45720" rIns="91440" bIns="45720" rtlCol="0"/>
          <a:lstStyle>
            <a:lvl1pPr algn="r">
              <a:defRPr sz="1200"/>
            </a:lvl1pPr>
          </a:lstStyle>
          <a:p>
            <a:fld id="{DD48C600-28FD-4C1A-9CA0-4773B1285162}" type="datetimeFigureOut">
              <a:t>6/20/2024</a:t>
            </a:fld>
            <a:endParaRPr lang="en-US"/>
          </a:p>
        </p:txBody>
      </p:sp>
      <p:sp>
        <p:nvSpPr>
          <p:cNvPr id="4" name="Slide Image Placeholder 3"/>
          <p:cNvSpPr>
            <a:spLocks noGrp="1" noRot="1" noChangeAspect="1"/>
          </p:cNvSpPr>
          <p:nvPr>
            <p:ph type="sldImg" idx="2"/>
          </p:nvPr>
        </p:nvSpPr>
        <p:spPr>
          <a:xfrm>
            <a:off x="4451350" y="946150"/>
            <a:ext cx="4533900" cy="25511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343025" y="3640138"/>
            <a:ext cx="10750550" cy="29781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183438"/>
            <a:ext cx="5822950" cy="3794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7610475" y="7183438"/>
            <a:ext cx="5822950" cy="379412"/>
          </a:xfrm>
          <a:prstGeom prst="rect">
            <a:avLst/>
          </a:prstGeom>
        </p:spPr>
        <p:txBody>
          <a:bodyPr vert="horz" lIns="91440" tIns="45720" rIns="91440" bIns="45720" rtlCol="0" anchor="b"/>
          <a:lstStyle>
            <a:lvl1pPr algn="r">
              <a:defRPr sz="1200"/>
            </a:lvl1pPr>
          </a:lstStyle>
          <a:p>
            <a:fld id="{574FC831-D519-4A7B-99F6-5A879AC161A0}" type="slidenum">
              <a:t>‹#›</a:t>
            </a:fld>
            <a:endParaRPr lang="en-US"/>
          </a:p>
        </p:txBody>
      </p:sp>
    </p:spTree>
    <p:extLst>
      <p:ext uri="{BB962C8B-B14F-4D97-AF65-F5344CB8AC3E}">
        <p14:creationId xmlns:p14="http://schemas.microsoft.com/office/powerpoint/2010/main" val="2359033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gv.vic.gov.au/exhibition/pharaoh/" TargetMode="External"/><Relationship Id="rId7" Type="http://schemas.openxmlformats.org/officeDocument/2006/relationships/hyperlink" Target="https://www.ngv.vic.gov.au/school_resource/draw-like-an-egyptian-canopic-jars/"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britishmuseum.org/learn/schools/ages-7-11/ancient-egypt" TargetMode="External"/><Relationship Id="rId5" Type="http://schemas.openxmlformats.org/officeDocument/2006/relationships/hyperlink" Target="https://www.britishmuseum.org/learn/schools/ages-7-11/ancient-egypt/timeline-ancient-egypt" TargetMode="External"/><Relationship Id="rId4" Type="http://schemas.openxmlformats.org/officeDocument/2006/relationships/hyperlink" Target="https://www.britishmuseum.org/collection"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Introduction to the Resource </a:t>
            </a:r>
            <a:endParaRPr lang="en-AU" dirty="0"/>
          </a:p>
          <a:p>
            <a:r>
              <a:rPr lang="en-AU" dirty="0"/>
              <a:t>This slide pack offers key information and discussion prompts about the 2024 Melbourne Winter Masterpieces® exhibition </a:t>
            </a:r>
            <a:r>
              <a:rPr lang="en-AU" i="1" dirty="0"/>
              <a:t>Pharaoh </a:t>
            </a:r>
            <a:r>
              <a:rPr lang="en-AU" dirty="0"/>
              <a:t>at the National Gallery of Victoria. Use it to enrich your visit, either before or after, and enhance student learning.</a:t>
            </a:r>
          </a:p>
          <a:p>
            <a:r>
              <a:rPr lang="en-AU" dirty="0"/>
              <a:t>Teachers are encouraged to adapt the content to the level and interests of their students. These slides are designed for students Levels 3–6. Each contains key background information, as well as activities and discussion </a:t>
            </a:r>
            <a:r>
              <a:rPr lang="en-AU" dirty="0" err="1"/>
              <a:t>questios</a:t>
            </a:r>
            <a:r>
              <a:rPr lang="en-AU" dirty="0"/>
              <a:t>.</a:t>
            </a:r>
          </a:p>
          <a:p>
            <a:endParaRPr lang="en-AU" dirty="0">
              <a:cs typeface="Calibri"/>
            </a:endParaRPr>
          </a:p>
          <a:p>
            <a:r>
              <a:rPr lang="en-AU" b="1" dirty="0"/>
              <a:t>Learning Objectives </a:t>
            </a:r>
            <a:endParaRPr lang="en-AU" dirty="0"/>
          </a:p>
          <a:p>
            <a:pPr marL="171450" indent="-171450">
              <a:buFont typeface="Arial" panose="020B0604020202020204" pitchFamily="34" charset="0"/>
              <a:buChar char="•"/>
            </a:pPr>
            <a:r>
              <a:rPr lang="en-AU" dirty="0"/>
              <a:t>Identify ancient Egyptian objects and examine how they communicate ideas from the past.</a:t>
            </a:r>
            <a:endParaRPr lang="en-AU" dirty="0">
              <a:cs typeface="Calibri"/>
            </a:endParaRPr>
          </a:p>
          <a:p>
            <a:pPr marL="171450" indent="-171450">
              <a:buFont typeface="Arial" panose="020B0604020202020204" pitchFamily="34" charset="0"/>
              <a:buChar char="•"/>
            </a:pPr>
            <a:r>
              <a:rPr lang="en-AU" dirty="0"/>
              <a:t>Analyse and discuss what artefacts reveal about ancient Egyptian beliefs and values.</a:t>
            </a:r>
            <a:endParaRPr lang="en-AU" dirty="0">
              <a:cs typeface="Calibri"/>
            </a:endParaRPr>
          </a:p>
          <a:p>
            <a:pPr marL="171450" indent="-171450">
              <a:buFont typeface="Arial" panose="020B0604020202020204" pitchFamily="34" charset="0"/>
              <a:buChar char="•"/>
            </a:pPr>
            <a:r>
              <a:rPr lang="en-AU" dirty="0"/>
              <a:t>Identify and interpret the different symbols used by pharaohs to demonstrate their power and divine right to rule.</a:t>
            </a:r>
            <a:endParaRPr lang="en-AU" dirty="0">
              <a:cs typeface="Calibri"/>
            </a:endParaRPr>
          </a:p>
          <a:p>
            <a:endParaRPr lang="en-AU" b="1" dirty="0">
              <a:ea typeface="Calibri"/>
              <a:cs typeface="Calibri"/>
            </a:endParaRPr>
          </a:p>
          <a:p>
            <a:endParaRPr lang="en-AU" b="1" dirty="0">
              <a:ea typeface="Calibri"/>
              <a:cs typeface="Calibri"/>
            </a:endParaRPr>
          </a:p>
        </p:txBody>
      </p:sp>
      <p:sp>
        <p:nvSpPr>
          <p:cNvPr id="4" name="Slide Number Placeholder 3"/>
          <p:cNvSpPr>
            <a:spLocks noGrp="1"/>
          </p:cNvSpPr>
          <p:nvPr>
            <p:ph type="sldNum" sz="quarter" idx="5"/>
          </p:nvPr>
        </p:nvSpPr>
        <p:spPr/>
        <p:txBody>
          <a:bodyPr/>
          <a:lstStyle/>
          <a:p>
            <a:fld id="{574FC831-D519-4A7B-99F6-5A879AC161A0}" type="slidenum">
              <a:t>1</a:t>
            </a:fld>
            <a:endParaRPr lang="en-US"/>
          </a:p>
        </p:txBody>
      </p:sp>
    </p:spTree>
    <p:extLst>
      <p:ext uri="{BB962C8B-B14F-4D97-AF65-F5344CB8AC3E}">
        <p14:creationId xmlns:p14="http://schemas.microsoft.com/office/powerpoint/2010/main" val="3068684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Resources</a:t>
            </a:r>
            <a:endParaRPr lang="en-US" dirty="0"/>
          </a:p>
          <a:p>
            <a:r>
              <a:rPr lang="en-AU" dirty="0"/>
              <a:t>Keep up to date with all programs, resources and events running during the </a:t>
            </a:r>
            <a:r>
              <a:rPr lang="en-AU" i="1" dirty="0"/>
              <a:t>Pharaoh </a:t>
            </a:r>
            <a:r>
              <a:rPr lang="en-AU" dirty="0"/>
              <a:t>exhibition on the NGV's </a:t>
            </a:r>
            <a:r>
              <a:rPr lang="en-AU" dirty="0">
                <a:hlinkClick r:id="rId3"/>
              </a:rPr>
              <a:t>Exhibition Page</a:t>
            </a:r>
            <a:endParaRPr lang="en-US" dirty="0"/>
          </a:p>
          <a:p>
            <a:r>
              <a:rPr lang="en-AU" dirty="0">
                <a:hlinkClick r:id="rId4"/>
              </a:rPr>
              <a:t>Explore the Collection at the British Museum</a:t>
            </a:r>
            <a:endParaRPr lang="en-AU" u="sng">
              <a:cs typeface="Calibri"/>
            </a:endParaRPr>
          </a:p>
          <a:p>
            <a:r>
              <a:rPr lang="en-AU" dirty="0">
                <a:hlinkClick r:id="rId5"/>
              </a:rPr>
              <a:t>Timeline of Ancient Egypt from the British Museum</a:t>
            </a:r>
            <a:endParaRPr lang="en-AU" dirty="0"/>
          </a:p>
          <a:p>
            <a:r>
              <a:rPr lang="en-AU" dirty="0">
                <a:cs typeface="Calibri"/>
                <a:hlinkClick r:id="rId6"/>
              </a:rPr>
              <a:t>Ancient Egypt for Ages 7 – 11 from the British Museum</a:t>
            </a:r>
            <a:endParaRPr lang="en-AU" dirty="0"/>
          </a:p>
          <a:p>
            <a:r>
              <a:rPr lang="en-AU" dirty="0">
                <a:hlinkClick r:id="rId7"/>
              </a:rPr>
              <a:t>Draw like an Egyptian</a:t>
            </a:r>
            <a:r>
              <a:rPr lang="en-AU" dirty="0"/>
              <a:t>- Activity for Levels 4-6</a:t>
            </a:r>
            <a:endParaRPr lang="en-US" dirty="0"/>
          </a:p>
        </p:txBody>
      </p:sp>
      <p:sp>
        <p:nvSpPr>
          <p:cNvPr id="4" name="Slide Number Placeholder 3"/>
          <p:cNvSpPr>
            <a:spLocks noGrp="1"/>
          </p:cNvSpPr>
          <p:nvPr>
            <p:ph type="sldNum" sz="quarter" idx="5"/>
          </p:nvPr>
        </p:nvSpPr>
        <p:spPr/>
        <p:txBody>
          <a:bodyPr/>
          <a:lstStyle/>
          <a:p>
            <a:fld id="{574FC831-D519-4A7B-99F6-5A879AC161A0}" type="slidenum">
              <a:t>10</a:t>
            </a:fld>
            <a:endParaRPr lang="en-US"/>
          </a:p>
        </p:txBody>
      </p:sp>
    </p:spTree>
    <p:extLst>
      <p:ext uri="{BB962C8B-B14F-4D97-AF65-F5344CB8AC3E}">
        <p14:creationId xmlns:p14="http://schemas.microsoft.com/office/powerpoint/2010/main" val="1600367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4FC831-D519-4A7B-99F6-5A879AC161A0}" type="slidenum">
              <a:t>11</a:t>
            </a:fld>
            <a:endParaRPr lang="en-US"/>
          </a:p>
        </p:txBody>
      </p:sp>
    </p:spTree>
    <p:extLst>
      <p:ext uri="{BB962C8B-B14F-4D97-AF65-F5344CB8AC3E}">
        <p14:creationId xmlns:p14="http://schemas.microsoft.com/office/powerpoint/2010/main" val="398829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4FC831-D519-4A7B-99F6-5A879AC161A0}" type="slidenum">
              <a:t>12</a:t>
            </a:fld>
            <a:endParaRPr lang="en-US"/>
          </a:p>
        </p:txBody>
      </p:sp>
    </p:spTree>
    <p:extLst>
      <p:ext uri="{BB962C8B-B14F-4D97-AF65-F5344CB8AC3E}">
        <p14:creationId xmlns:p14="http://schemas.microsoft.com/office/powerpoint/2010/main" val="2174242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Pharaoh</a:t>
            </a:r>
            <a:r>
              <a:rPr lang="en-AU" dirty="0"/>
              <a:t> is a major exhibition presented by the National Gallery of Victoria (NGV) in partnership with the British Museum. The exhibition celebrates three thousand years of Egyptian art and culture and includes more that 500 objects from the British Museum’s collection including monumental sculptures, exquisite jewellery, papyri, coffins and more. </a:t>
            </a:r>
          </a:p>
          <a:p>
            <a:endParaRPr lang="en-AU" dirty="0"/>
          </a:p>
          <a:p>
            <a:r>
              <a:rPr lang="en-AU" b="1" dirty="0"/>
              <a:t>About the exhibition</a:t>
            </a:r>
            <a:endParaRPr lang="en-AU" dirty="0"/>
          </a:p>
          <a:p>
            <a:r>
              <a:rPr lang="en-AU" dirty="0"/>
              <a:t>The exhibition is divided into seven thematic sections that explore the pharaoh’s roles and duties. These include:</a:t>
            </a:r>
            <a:endParaRPr lang="en-AU" dirty="0">
              <a:cs typeface="Calibri"/>
            </a:endParaRPr>
          </a:p>
          <a:p>
            <a:pPr marL="171450" indent="-171450">
              <a:buFont typeface="Arial" panose="020B0604020202020204" pitchFamily="34" charset="0"/>
              <a:buChar char="•"/>
            </a:pPr>
            <a:r>
              <a:rPr lang="en-AU" dirty="0"/>
              <a:t>Egypt, land of the pharaohs</a:t>
            </a:r>
            <a:endParaRPr lang="en-AU" dirty="0">
              <a:cs typeface="Calibri"/>
            </a:endParaRPr>
          </a:p>
          <a:p>
            <a:pPr marL="171450" indent="-171450">
              <a:buFont typeface="Arial" panose="020B0604020202020204" pitchFamily="34" charset="0"/>
              <a:buChar char="•"/>
            </a:pPr>
            <a:r>
              <a:rPr lang="en-AU" dirty="0"/>
              <a:t>Born of the gods</a:t>
            </a:r>
            <a:endParaRPr lang="en-AU" dirty="0">
              <a:cs typeface="Calibri"/>
            </a:endParaRPr>
          </a:p>
          <a:p>
            <a:pPr marL="171450" indent="-171450">
              <a:buFont typeface="Arial" panose="020B0604020202020204" pitchFamily="34" charset="0"/>
              <a:buChar char="•"/>
            </a:pPr>
            <a:r>
              <a:rPr lang="en-AU" dirty="0"/>
              <a:t>The king as high priest</a:t>
            </a:r>
            <a:endParaRPr lang="en-AU" dirty="0">
              <a:cs typeface="Calibri"/>
            </a:endParaRPr>
          </a:p>
          <a:p>
            <a:pPr marL="171450" indent="-171450">
              <a:buFont typeface="Arial" panose="020B0604020202020204" pitchFamily="34" charset="0"/>
              <a:buChar char="•"/>
            </a:pPr>
            <a:r>
              <a:rPr lang="en-AU" dirty="0"/>
              <a:t>The royal family and jewellery</a:t>
            </a:r>
            <a:endParaRPr lang="en-AU" dirty="0">
              <a:cs typeface="Calibri"/>
            </a:endParaRPr>
          </a:p>
          <a:p>
            <a:pPr marL="171450" indent="-171450">
              <a:buFont typeface="Arial" panose="020B0604020202020204" pitchFamily="34" charset="0"/>
              <a:buChar char="•"/>
            </a:pPr>
            <a:r>
              <a:rPr lang="en-AU" dirty="0"/>
              <a:t>Ruling Egypt</a:t>
            </a:r>
            <a:endParaRPr lang="en-AU" dirty="0">
              <a:cs typeface="Calibri"/>
            </a:endParaRPr>
          </a:p>
          <a:p>
            <a:pPr marL="171450" indent="-171450">
              <a:buFont typeface="Arial" panose="020B0604020202020204" pitchFamily="34" charset="0"/>
              <a:buChar char="•"/>
            </a:pPr>
            <a:r>
              <a:rPr lang="en-AU" dirty="0"/>
              <a:t>Egypt and the world beyond</a:t>
            </a:r>
            <a:endParaRPr lang="en-AU" dirty="0">
              <a:cs typeface="Calibri"/>
            </a:endParaRPr>
          </a:p>
          <a:p>
            <a:pPr marL="171450" indent="-171450">
              <a:buFont typeface="Arial" panose="020B0604020202020204" pitchFamily="34" charset="0"/>
              <a:buChar char="•"/>
            </a:pPr>
            <a:r>
              <a:rPr lang="en-AU" dirty="0"/>
              <a:t>An eternal life</a:t>
            </a:r>
            <a:endParaRPr lang="en-AU" dirty="0">
              <a:cs typeface="Calibri"/>
            </a:endParaRPr>
          </a:p>
          <a:p>
            <a:endParaRPr lang="en-AU" dirty="0">
              <a:cs typeface="Calibri"/>
            </a:endParaRPr>
          </a:p>
          <a:p>
            <a:r>
              <a:rPr lang="en-AU" dirty="0"/>
              <a:t>Importantly, the exhibition highlights the role of visual culture in establishing and maintaining notions of power, authority and divinity among the rulers of ancient Egypt. </a:t>
            </a:r>
            <a:endParaRPr lang="en-AU" dirty="0">
              <a:cs typeface="Calibri"/>
            </a:endParaRPr>
          </a:p>
          <a:p>
            <a:r>
              <a:rPr lang="en-AU" i="1" dirty="0"/>
              <a:t>Note to teachers: This exhibition does not contain human remains.</a:t>
            </a:r>
            <a:endParaRPr lang="en-AU" dirty="0"/>
          </a:p>
          <a:p>
            <a:endParaRPr lang="en-AU" dirty="0">
              <a:ea typeface="Calibri"/>
              <a:cs typeface="Calibri"/>
            </a:endParaRPr>
          </a:p>
        </p:txBody>
      </p:sp>
      <p:sp>
        <p:nvSpPr>
          <p:cNvPr id="4" name="Slide Number Placeholder 3"/>
          <p:cNvSpPr>
            <a:spLocks noGrp="1"/>
          </p:cNvSpPr>
          <p:nvPr>
            <p:ph type="sldNum" sz="quarter" idx="5"/>
          </p:nvPr>
        </p:nvSpPr>
        <p:spPr/>
        <p:txBody>
          <a:bodyPr/>
          <a:lstStyle/>
          <a:p>
            <a:fld id="{574FC831-D519-4A7B-99F6-5A879AC161A0}" type="slidenum">
              <a:t>2</a:t>
            </a:fld>
            <a:endParaRPr lang="en-US"/>
          </a:p>
        </p:txBody>
      </p:sp>
    </p:spTree>
    <p:extLst>
      <p:ext uri="{BB962C8B-B14F-4D97-AF65-F5344CB8AC3E}">
        <p14:creationId xmlns:p14="http://schemas.microsoft.com/office/powerpoint/2010/main" val="1478112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Who was a Pharaoh?</a:t>
            </a:r>
            <a:endParaRPr lang="en-AU" dirty="0"/>
          </a:p>
          <a:p>
            <a:endParaRPr lang="en-AU" b="1" dirty="0"/>
          </a:p>
          <a:p>
            <a:r>
              <a:rPr lang="en-AU" dirty="0"/>
              <a:t>A pharaoh was king of ancient Egypt. Usually pharaohs were men, but sometimes women were pharaohs too! The pharaoh was ruler of the entire land, responsible for creating laws, maintaining order, fighting wars, and making sure the gods were happy. People thought of the pharaoh as a real-life god on earth. In Egyptian art, you will notice various crowns and symbols representing the pharaoh. </a:t>
            </a:r>
            <a:endParaRPr lang="en-US" dirty="0"/>
          </a:p>
          <a:p>
            <a:endParaRPr lang="en-US" dirty="0"/>
          </a:p>
          <a:p>
            <a:r>
              <a:rPr lang="en-AU" dirty="0"/>
              <a:t>For example, the plaque on the right shows two people: the god Atum on the left, and King Amenemhat IV on the right.  Atum was believed to be a creator and the original god on earth. Here, he is dressed like a pharaoh and is wearing the double crown, which symbolised the joining of Upper and Lower Egypt. He is carrying an ‘ankh’ amulet in one hand, (which represents eternal life) and his other hand is holding a ‘was’ sceptre, (symbolising royal power).</a:t>
            </a:r>
            <a:endParaRPr lang="en-US" dirty="0"/>
          </a:p>
          <a:p>
            <a:endParaRPr lang="en-US" dirty="0"/>
          </a:p>
          <a:p>
            <a:r>
              <a:rPr lang="en-AU" b="1" dirty="0"/>
              <a:t>Activities and questions for students</a:t>
            </a:r>
            <a:endParaRPr lang="en-US" dirty="0"/>
          </a:p>
          <a:p>
            <a:r>
              <a:rPr lang="en-AU" dirty="0"/>
              <a:t>Look at the objects on this slide. Find and draw the following symbols:</a:t>
            </a:r>
          </a:p>
          <a:p>
            <a:pPr marL="171450" indent="-171450">
              <a:buFont typeface="Wingdings" panose="05000000000000000000" pitchFamily="2" charset="2"/>
              <a:buChar char="Ø"/>
            </a:pPr>
            <a:r>
              <a:rPr lang="en-AU" dirty="0"/>
              <a:t>A crown or headdress — pharaohs wore many different types of crowns and headdresses.</a:t>
            </a:r>
          </a:p>
          <a:p>
            <a:pPr marL="171450" indent="-171450">
              <a:buFont typeface="Wingdings" panose="05000000000000000000" pitchFamily="2" charset="2"/>
              <a:buChar char="Ø"/>
            </a:pPr>
            <a:r>
              <a:rPr lang="en-AU" dirty="0"/>
              <a:t>An upright cobra. This symbol is called an </a:t>
            </a:r>
            <a:r>
              <a:rPr lang="en-AU" i="1" dirty="0"/>
              <a:t>uraeus</a:t>
            </a:r>
            <a:r>
              <a:rPr lang="en-AU" dirty="0"/>
              <a:t>, and it symbolised royal power.</a:t>
            </a:r>
          </a:p>
          <a:p>
            <a:endParaRPr lang="en-AU" dirty="0"/>
          </a:p>
          <a:p>
            <a:r>
              <a:rPr lang="en-AU" dirty="0"/>
              <a:t>Look closely at the golden plaque. </a:t>
            </a:r>
          </a:p>
          <a:p>
            <a:pPr marL="171450" indent="-171450">
              <a:buFont typeface="Wingdings" panose="05000000000000000000" pitchFamily="2" charset="2"/>
              <a:buChar char="Ø"/>
            </a:pPr>
            <a:r>
              <a:rPr lang="en-AU" dirty="0"/>
              <a:t>Why do you think the god Atum might be dressed like a pharaoh?</a:t>
            </a:r>
            <a:endParaRPr lang="en-US" dirty="0"/>
          </a:p>
          <a:p>
            <a:pPr marL="171450" indent="-171450">
              <a:buFont typeface="Wingdings" panose="05000000000000000000" pitchFamily="2" charset="2"/>
              <a:buChar char="Ø"/>
            </a:pPr>
            <a:r>
              <a:rPr lang="en-AU" dirty="0"/>
              <a:t>Why do you think the King Amenemhat IV is shown with the god Atum, making an offering to him?</a:t>
            </a:r>
          </a:p>
          <a:p>
            <a:pPr marL="171450" indent="-171450">
              <a:buFont typeface="Wingdings" panose="05000000000000000000" pitchFamily="2" charset="2"/>
              <a:buChar char="Ø"/>
            </a:pPr>
            <a:r>
              <a:rPr lang="en-AU" dirty="0"/>
              <a:t>What other symbolic objects can you find on this gold plaque?</a:t>
            </a:r>
          </a:p>
          <a:p>
            <a:endParaRPr lang="en-AU" dirty="0"/>
          </a:p>
          <a:p>
            <a:r>
              <a:rPr lang="en-AU" dirty="0"/>
              <a:t>Look at the statue on the left, </a:t>
            </a:r>
            <a:r>
              <a:rPr lang="en-AU" i="1" dirty="0"/>
              <a:t>Statue of Pharaoh </a:t>
            </a:r>
            <a:r>
              <a:rPr lang="en-AU" i="1" dirty="0" err="1"/>
              <a:t>Sety</a:t>
            </a:r>
            <a:r>
              <a:rPr lang="en-AU" i="1" dirty="0"/>
              <a:t> II wearing emblems marking his royal status</a:t>
            </a:r>
            <a:r>
              <a:rPr lang="en-AU" dirty="0"/>
              <a:t>.</a:t>
            </a:r>
            <a:endParaRPr lang="en-AU" dirty="0">
              <a:cs typeface="Calibri"/>
            </a:endParaRPr>
          </a:p>
          <a:p>
            <a:pPr marL="171450" indent="-171450">
              <a:buFont typeface="Wingdings" panose="05000000000000000000" pitchFamily="2" charset="2"/>
              <a:buChar char="Ø"/>
            </a:pPr>
            <a:r>
              <a:rPr lang="en-AU" dirty="0"/>
              <a:t>What words or phrases can you think of to describe the pharaoh’s physical characteristics? How would you describe his facial expression, his posture and his pose?</a:t>
            </a:r>
          </a:p>
          <a:p>
            <a:pPr marL="171450" indent="-171450">
              <a:buFont typeface="Wingdings" panose="05000000000000000000" pitchFamily="2" charset="2"/>
              <a:buChar char="Ø"/>
            </a:pPr>
            <a:r>
              <a:rPr lang="en-AU" dirty="0"/>
              <a:t>What ideas do you have about the kind of a ruler this pharaoh might have been, based on the way he is represented?</a:t>
            </a:r>
          </a:p>
          <a:p>
            <a:pPr marL="171450" indent="-171450">
              <a:buFont typeface="Wingdings" panose="05000000000000000000" pitchFamily="2" charset="2"/>
              <a:buChar char="Ø"/>
            </a:pPr>
            <a:r>
              <a:rPr lang="en-AU" dirty="0"/>
              <a:t>If you were a ruler of Egypt, what objects would you include in an image or statue of yourself and why?</a:t>
            </a:r>
          </a:p>
          <a:p>
            <a:endParaRPr lang="en-AU" dirty="0">
              <a:ea typeface="Calibri"/>
              <a:cs typeface="Calibri"/>
            </a:endParaRPr>
          </a:p>
        </p:txBody>
      </p:sp>
      <p:sp>
        <p:nvSpPr>
          <p:cNvPr id="4" name="Slide Number Placeholder 3"/>
          <p:cNvSpPr>
            <a:spLocks noGrp="1"/>
          </p:cNvSpPr>
          <p:nvPr>
            <p:ph type="sldNum" sz="quarter" idx="5"/>
          </p:nvPr>
        </p:nvSpPr>
        <p:spPr/>
        <p:txBody>
          <a:bodyPr/>
          <a:lstStyle/>
          <a:p>
            <a:fld id="{574FC831-D519-4A7B-99F6-5A879AC161A0}" type="slidenum">
              <a:t>3</a:t>
            </a:fld>
            <a:endParaRPr lang="en-US"/>
          </a:p>
        </p:txBody>
      </p:sp>
    </p:spTree>
    <p:extLst>
      <p:ext uri="{BB962C8B-B14F-4D97-AF65-F5344CB8AC3E}">
        <p14:creationId xmlns:p14="http://schemas.microsoft.com/office/powerpoint/2010/main" val="1438722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Art in Ancient Egypt</a:t>
            </a:r>
            <a:endParaRPr lang="en-US" dirty="0"/>
          </a:p>
          <a:p>
            <a:pPr algn="l" rtl="0" fontAlgn="base"/>
            <a:r>
              <a:rPr lang="en-US" sz="1800" b="0" i="0" dirty="0">
                <a:solidFill>
                  <a:srgbClr val="000000"/>
                </a:solidFill>
                <a:effectLst/>
                <a:highlight>
                  <a:srgbClr val="FFFFFF"/>
                </a:highlight>
                <a:latin typeface="Calibri" panose="020F0502020204030204" pitchFamily="34" charset="0"/>
              </a:rPr>
              <a:t>The ancient Egyptians were incredibly skilled artists. They carved sculptures from stone and wood, painted vibrant scenes, and created beautiful </a:t>
            </a:r>
            <a:r>
              <a:rPr lang="en-US" sz="1800" b="0" i="0" dirty="0" err="1">
                <a:solidFill>
                  <a:srgbClr val="000000"/>
                </a:solidFill>
                <a:effectLst/>
                <a:highlight>
                  <a:srgbClr val="FFFFFF"/>
                </a:highlight>
                <a:latin typeface="Calibri" panose="020F0502020204030204" pitchFamily="34" charset="0"/>
              </a:rPr>
              <a:t>jewellery</a:t>
            </a:r>
            <a:r>
              <a:rPr lang="en-US" sz="1800" b="0" i="0" dirty="0">
                <a:solidFill>
                  <a:srgbClr val="000000"/>
                </a:solidFill>
                <a:effectLst/>
                <a:highlight>
                  <a:srgbClr val="FFFFFF"/>
                </a:highlight>
                <a:latin typeface="Calibri" panose="020F0502020204030204" pitchFamily="34" charset="0"/>
              </a:rPr>
              <a:t> and clothing. You might also notice that ancient Egyptians used lots of </a:t>
            </a:r>
            <a:r>
              <a:rPr lang="en-US" sz="1800" b="0" i="0" dirty="0" err="1">
                <a:solidFill>
                  <a:srgbClr val="000000"/>
                </a:solidFill>
                <a:effectLst/>
                <a:highlight>
                  <a:srgbClr val="FFFFFF"/>
                </a:highlight>
                <a:latin typeface="Calibri" panose="020F0502020204030204" pitchFamily="34" charset="0"/>
              </a:rPr>
              <a:t>colours</a:t>
            </a:r>
            <a:r>
              <a:rPr lang="en-US" sz="1800" b="0" i="0" dirty="0">
                <a:solidFill>
                  <a:srgbClr val="000000"/>
                </a:solidFill>
                <a:effectLst/>
                <a:highlight>
                  <a:srgbClr val="FFFFFF"/>
                </a:highlight>
                <a:latin typeface="Calibri" panose="020F0502020204030204" pitchFamily="34" charset="0"/>
              </a:rPr>
              <a:t> to paint their temple and tomb walls, all made from natural sources like rocks, minerals and plants.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When it was time to paint or carve figures on a wall, scribes and artists mostly followed the same guidelines and rules. Straight lines were drawn up and down and sideways to make a grid. The grid helped the artists place the figures in the right places and use correct proportions of the figure – nothing too big or too small! The finished images of people and gods were not intended to look realistic; they functioned more like a diagram or an illustration in a book.  </a:t>
            </a:r>
            <a:endParaRPr lang="en-US" b="0" i="0" dirty="0">
              <a:solidFill>
                <a:srgbClr val="000000"/>
              </a:solidFill>
              <a:effectLst/>
              <a:highlight>
                <a:srgbClr val="FFFFFF"/>
              </a:highlight>
              <a:latin typeface="Segoe UI" panose="020B0502040204020203" pitchFamily="34" charset="0"/>
            </a:endParaRPr>
          </a:p>
          <a:p>
            <a:endParaRPr lang="en-AU" dirty="0"/>
          </a:p>
          <a:p>
            <a:r>
              <a:rPr lang="en-AU" b="1" dirty="0"/>
              <a:t>Activities and questions for students</a:t>
            </a:r>
            <a:endParaRPr lang="en-AU" dirty="0"/>
          </a:p>
          <a:p>
            <a:r>
              <a:rPr lang="en-AU" dirty="0"/>
              <a:t>Look at the image on the right. Write down some observations about:</a:t>
            </a:r>
          </a:p>
          <a:p>
            <a:pPr marL="628650" lvl="1" indent="-171450">
              <a:buFont typeface="Wingdings" panose="05000000000000000000" pitchFamily="2" charset="2"/>
              <a:buChar char="Ø"/>
            </a:pPr>
            <a:r>
              <a:rPr lang="en-AU" dirty="0"/>
              <a:t>The pose of the pharaoh</a:t>
            </a:r>
            <a:endParaRPr lang="en-AU" dirty="0">
              <a:cs typeface="Calibri"/>
            </a:endParaRPr>
          </a:p>
          <a:p>
            <a:pPr marL="628650" lvl="1" indent="-171450">
              <a:buFont typeface="Wingdings" panose="05000000000000000000" pitchFamily="2" charset="2"/>
              <a:buChar char="Ø"/>
            </a:pPr>
            <a:r>
              <a:rPr lang="en-AU" dirty="0"/>
              <a:t>The use of colour</a:t>
            </a:r>
            <a:endParaRPr lang="en-AU" dirty="0">
              <a:cs typeface="Calibri"/>
            </a:endParaRPr>
          </a:p>
          <a:p>
            <a:pPr marL="628650" lvl="1" indent="-171450">
              <a:buFont typeface="Wingdings" panose="05000000000000000000" pitchFamily="2" charset="2"/>
              <a:buChar char="Ø"/>
            </a:pPr>
            <a:r>
              <a:rPr lang="en-AU" dirty="0"/>
              <a:t>The objects you can see being carried or worn by the pharaoh</a:t>
            </a:r>
            <a:endParaRPr lang="en-AU" dirty="0">
              <a:cs typeface="Calibri"/>
            </a:endParaRPr>
          </a:p>
          <a:p>
            <a:r>
              <a:rPr lang="en-AU" dirty="0"/>
              <a:t>Look at the image on the left. This object is called a lintel and would have formed the top of a door or entryway in a temple. </a:t>
            </a:r>
            <a:endParaRPr lang="en-US" dirty="0">
              <a:ea typeface="Calibri" panose="020F0502020204030204"/>
              <a:cs typeface="Calibri" panose="020F0502020204030204"/>
            </a:endParaRPr>
          </a:p>
          <a:p>
            <a:pPr marL="742950" lvl="2" indent="-285750">
              <a:buFont typeface="Wingdings" panose="05000000000000000000" pitchFamily="2" charset="2"/>
              <a:buChar char="Ø"/>
            </a:pPr>
            <a:r>
              <a:rPr lang="en-AU" dirty="0"/>
              <a:t>What do you think the kneeling figures might be doing</a:t>
            </a:r>
            <a:endParaRPr lang="en-US" dirty="0">
              <a:ea typeface="Calibri" panose="020F0502020204030204"/>
              <a:cs typeface="Calibri" panose="020F0502020204030204"/>
            </a:endParaRPr>
          </a:p>
          <a:p>
            <a:pPr marL="742950" lvl="2" indent="-285750">
              <a:buFont typeface="Wingdings" panose="05000000000000000000" pitchFamily="2" charset="2"/>
              <a:buChar char="Ø"/>
            </a:pPr>
            <a:r>
              <a:rPr lang="en-AU" dirty="0"/>
              <a:t>What other imagery or symbols can you find?</a:t>
            </a:r>
            <a:endParaRPr lang="en-US" dirty="0">
              <a:ea typeface="Calibri" panose="020F0502020204030204"/>
              <a:cs typeface="Calibri" panose="020F0502020204030204"/>
            </a:endParaRPr>
          </a:p>
          <a:p>
            <a:pPr marL="742950" lvl="2" indent="-285750">
              <a:buFont typeface="Wingdings" panose="05000000000000000000" pitchFamily="2" charset="2"/>
              <a:buChar char="Ø"/>
            </a:pPr>
            <a:r>
              <a:rPr lang="en-US" dirty="0"/>
              <a:t>Can you guess how the artists made sure that this was balanced and symmetrical?</a:t>
            </a:r>
            <a:endParaRPr lang="en-US" dirty="0">
              <a:ea typeface="Calibri" panose="020F0502020204030204"/>
              <a:cs typeface="Calibri" panose="020F0502020204030204"/>
            </a:endParaRPr>
          </a:p>
          <a:p>
            <a:pPr lvl="1"/>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74FC831-D519-4A7B-99F6-5A879AC161A0}" type="slidenum">
              <a:t>4</a:t>
            </a:fld>
            <a:endParaRPr lang="en-US"/>
          </a:p>
        </p:txBody>
      </p:sp>
    </p:spTree>
    <p:extLst>
      <p:ext uri="{BB962C8B-B14F-4D97-AF65-F5344CB8AC3E}">
        <p14:creationId xmlns:p14="http://schemas.microsoft.com/office/powerpoint/2010/main" val="3954246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Materials and Innovation</a:t>
            </a:r>
            <a:endParaRPr lang="en-US" dirty="0"/>
          </a:p>
          <a:p>
            <a:pPr algn="l" rtl="0" fontAlgn="base"/>
            <a:r>
              <a:rPr lang="en-US" sz="1800" b="0" i="0" dirty="0">
                <a:solidFill>
                  <a:srgbClr val="000000"/>
                </a:solidFill>
                <a:effectLst/>
                <a:highlight>
                  <a:srgbClr val="FFFFFF"/>
                </a:highlight>
                <a:latin typeface="Calibri" panose="020F0502020204030204" pitchFamily="34" charset="0"/>
              </a:rPr>
              <a:t>In the exhibition, there are objects made from lots of different materials, including bronze, gold, stone, gems and even a special type of glazed ceramic called faience.  Some of these materials were found close by, but others came from faraway places, like Afghanistan and other parts of Africa. This shows how clever ancient Egyptians were at finding and using different things to make their amazing creations.   </a:t>
            </a:r>
            <a:endParaRPr lang="en-US" sz="2800"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  </a:t>
            </a:r>
            <a:endParaRPr lang="en-US" sz="2800"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The ancient Egyptians were also brilliant inventors. They developed tools to help them do tasks like constructing enormous pyramids, devising methods to measure time, and establishing systems for record-keeping.   </a:t>
            </a:r>
            <a:endParaRPr lang="en-US" sz="2800"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The enormous fist on the right originally came from a statue of Ramses II, one of the most famous pharaohs from ancient Egypt. The fist is made from granite, a very hard and durable type of stone, and would have needed lots of very skilled craftspeople to carve such a large statue. Two of the objects on the far right are </a:t>
            </a:r>
            <a:r>
              <a:rPr lang="en-US" sz="1800" b="0" i="0" dirty="0" err="1">
                <a:solidFill>
                  <a:srgbClr val="000000"/>
                </a:solidFill>
                <a:effectLst/>
                <a:highlight>
                  <a:srgbClr val="FFFFFF"/>
                </a:highlight>
                <a:latin typeface="Calibri" panose="020F0502020204030204" pitchFamily="34" charset="0"/>
              </a:rPr>
              <a:t>moulds</a:t>
            </a:r>
            <a:r>
              <a:rPr lang="en-US" sz="1800" b="0" i="0" dirty="0">
                <a:solidFill>
                  <a:srgbClr val="000000"/>
                </a:solidFill>
                <a:effectLst/>
                <a:highlight>
                  <a:srgbClr val="FFFFFF"/>
                </a:highlight>
                <a:latin typeface="Calibri" panose="020F0502020204030204" pitchFamily="34" charset="0"/>
              </a:rPr>
              <a:t>, and next to them are the faience pieces they made.  </a:t>
            </a:r>
            <a:endParaRPr lang="en-US" b="0" i="0" dirty="0">
              <a:solidFill>
                <a:srgbClr val="000000"/>
              </a:solidFill>
              <a:effectLst/>
              <a:highlight>
                <a:srgbClr val="FFFFFF"/>
              </a:highlight>
              <a:latin typeface="Segoe UI" panose="020B0502040204020203" pitchFamily="34" charset="0"/>
            </a:endParaRPr>
          </a:p>
          <a:p>
            <a:endParaRPr lang="en-US" dirty="0"/>
          </a:p>
          <a:p>
            <a:r>
              <a:rPr lang="en-AU" b="1" dirty="0"/>
              <a:t>Activities and Questions for Students</a:t>
            </a:r>
            <a:endParaRPr lang="en-US" dirty="0">
              <a:ea typeface="Calibri" panose="020F0502020204030204"/>
              <a:cs typeface="Calibri" panose="020F0502020204030204"/>
            </a:endParaRPr>
          </a:p>
          <a:p>
            <a:endParaRPr lang="en-AU" dirty="0">
              <a:ea typeface="Calibri"/>
              <a:cs typeface="Calibri"/>
            </a:endParaRPr>
          </a:p>
          <a:p>
            <a:pPr marL="285750" indent="-285750">
              <a:buFont typeface="Wingdings"/>
              <a:buChar char="Ø"/>
            </a:pPr>
            <a:r>
              <a:rPr lang="en-AU" dirty="0"/>
              <a:t>Look at each of the objects on the slide. What questions do you have about the objects?</a:t>
            </a:r>
          </a:p>
          <a:p>
            <a:pPr marL="285750" indent="-285750">
              <a:buFont typeface="Wingdings"/>
              <a:buChar char="Ø"/>
            </a:pPr>
            <a:r>
              <a:rPr lang="en-AU" dirty="0"/>
              <a:t>Look at the fist on the left- it is almost a metre tall, and nearly 1.5 metres wide! Imagine how tall the original statue might have been. Do you think it was seated or standing? </a:t>
            </a:r>
            <a:endParaRPr lang="en-US" dirty="0">
              <a:ea typeface="Calibri" panose="020F0502020204030204"/>
              <a:cs typeface="Calibri" panose="020F0502020204030204"/>
            </a:endParaRPr>
          </a:p>
          <a:p>
            <a:pPr marL="285750" indent="-285750">
              <a:buFont typeface="Wingdings"/>
              <a:buChar char="Ø"/>
            </a:pPr>
            <a:r>
              <a:rPr lang="en-AU" dirty="0"/>
              <a:t>What are some challenges the ancient Egyptians may have faced when creating this enormous statue? Think about how heavy the statue would be, how it might be transported, as well as difficult it is to carve stone.</a:t>
            </a:r>
            <a:endParaRPr lang="en-US" dirty="0">
              <a:ea typeface="Calibri" panose="020F0502020204030204"/>
              <a:cs typeface="Calibri" panose="020F0502020204030204"/>
            </a:endParaRPr>
          </a:p>
          <a:p>
            <a:pPr marL="285750" indent="-285750">
              <a:buFont typeface="Wingdings"/>
              <a:buChar char="Ø"/>
            </a:pPr>
            <a:r>
              <a:rPr lang="en-US" sz="1800" b="0" i="0" dirty="0">
                <a:solidFill>
                  <a:srgbClr val="000000"/>
                </a:solidFill>
                <a:effectLst/>
                <a:highlight>
                  <a:srgbClr val="FFFFFF"/>
                </a:highlight>
                <a:latin typeface="Calibri" panose="020F0502020204030204" pitchFamily="34" charset="0"/>
              </a:rPr>
              <a:t>What might the </a:t>
            </a:r>
            <a:r>
              <a:rPr lang="en-US" sz="1800" b="0" i="0" dirty="0" err="1">
                <a:solidFill>
                  <a:srgbClr val="000000"/>
                </a:solidFill>
                <a:effectLst/>
                <a:highlight>
                  <a:srgbClr val="FFFFFF"/>
                </a:highlight>
                <a:latin typeface="Calibri" panose="020F0502020204030204" pitchFamily="34" charset="0"/>
              </a:rPr>
              <a:t>moulded</a:t>
            </a:r>
            <a:r>
              <a:rPr lang="en-US" sz="1800" b="0" i="0" dirty="0">
                <a:solidFill>
                  <a:srgbClr val="000000"/>
                </a:solidFill>
                <a:effectLst/>
                <a:highlight>
                  <a:srgbClr val="FFFFFF"/>
                </a:highlight>
                <a:latin typeface="Calibri" panose="020F0502020204030204" pitchFamily="34" charset="0"/>
              </a:rPr>
              <a:t> objects have been used for? Do they remind you of anything you’ve seen before? </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74FC831-D519-4A7B-99F6-5A879AC161A0}" type="slidenum">
              <a:t>5</a:t>
            </a:fld>
            <a:endParaRPr lang="en-US"/>
          </a:p>
        </p:txBody>
      </p:sp>
    </p:spTree>
    <p:extLst>
      <p:ext uri="{BB962C8B-B14F-4D97-AF65-F5344CB8AC3E}">
        <p14:creationId xmlns:p14="http://schemas.microsoft.com/office/powerpoint/2010/main" val="3957846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Everyday Life</a:t>
            </a:r>
            <a:endParaRPr lang="en-US" dirty="0"/>
          </a:p>
          <a:p>
            <a:pPr algn="l" rtl="0" fontAlgn="base"/>
            <a:r>
              <a:rPr lang="en-US" sz="1800" b="0" i="0" dirty="0">
                <a:solidFill>
                  <a:srgbClr val="000000"/>
                </a:solidFill>
                <a:effectLst/>
                <a:highlight>
                  <a:srgbClr val="FFFFFF"/>
                </a:highlight>
                <a:latin typeface="Calibri" panose="020F0502020204030204" pitchFamily="34" charset="0"/>
              </a:rPr>
              <a:t>While we know a lot about the life of the pharaohs, we don’t know as much about everyday people in ancient Egypt. This is what makes the objects on this slide special: they were used by normal people like you or me! Look closely at the objects shown on this slide. Do they remind you of objects you have seen or used in your everyday life? One of the reasons we don’t know very much about everyday people in ancient Egypt is because many ancient Egyptians couldn’t read or write. The people who could were called ‘scribes’, and they had a very important job: to make a record of ancient Egyptian life. Scribes wrote about everything from historical records and religious myths to the sale of a donkey or how pyramid building was going. You can see a set of scribe’s tools on the left, almost like an ancient pencil case! </a:t>
            </a:r>
          </a:p>
          <a:p>
            <a:pPr algn="l" rtl="0" fontAlgn="base"/>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The object on the right is called an ‘ostracon</a:t>
            </a:r>
            <a:r>
              <a:rPr lang="en-US" sz="1800" b="0" i="1" dirty="0">
                <a:solidFill>
                  <a:srgbClr val="000000"/>
                </a:solidFill>
                <a:effectLst/>
                <a:highlight>
                  <a:srgbClr val="FFFFFF"/>
                </a:highlight>
                <a:latin typeface="Calibri" panose="020F0502020204030204" pitchFamily="34" charset="0"/>
              </a:rPr>
              <a:t>’. </a:t>
            </a:r>
            <a:r>
              <a:rPr lang="en-US" sz="1800" b="0" i="0" dirty="0">
                <a:solidFill>
                  <a:srgbClr val="000000"/>
                </a:solidFill>
                <a:effectLst/>
                <a:highlight>
                  <a:srgbClr val="FFFFFF"/>
                </a:highlight>
                <a:latin typeface="Calibri" panose="020F0502020204030204" pitchFamily="34" charset="0"/>
              </a:rPr>
              <a:t>Ostraca</a:t>
            </a:r>
            <a:r>
              <a:rPr lang="en-US" sz="1800" b="0" i="1" dirty="0">
                <a:solidFill>
                  <a:srgbClr val="000000"/>
                </a:solidFill>
                <a:effectLst/>
                <a:highlight>
                  <a:srgbClr val="FFFFFF"/>
                </a:highlight>
                <a:latin typeface="Calibri" panose="020F0502020204030204" pitchFamily="34" charset="0"/>
              </a:rPr>
              <a:t> </a:t>
            </a:r>
            <a:r>
              <a:rPr lang="en-US" sz="1800" b="0" i="0" dirty="0">
                <a:solidFill>
                  <a:srgbClr val="000000"/>
                </a:solidFill>
                <a:effectLst/>
                <a:highlight>
                  <a:srgbClr val="FFFFFF"/>
                </a:highlight>
                <a:latin typeface="Calibri" panose="020F0502020204030204" pitchFamily="34" charset="0"/>
              </a:rPr>
              <a:t>(i.e. more than one ostracon) are broken pieces of pottery or stone that were used to record information, details and events occurring in the lives of the workers. Ostraca were like ancient Egyptian sticky notes. They were cheap and found everywhere, making them easy for scribes, craftsmen, and everyday people to use. </a:t>
            </a:r>
            <a:endParaRPr lang="en-US" b="0" i="0" dirty="0">
              <a:solidFill>
                <a:srgbClr val="000000"/>
              </a:solidFill>
              <a:effectLst/>
              <a:highlight>
                <a:srgbClr val="FFFFFF"/>
              </a:highlight>
              <a:latin typeface="Segoe UI" panose="020B0502040204020203" pitchFamily="34" charset="0"/>
            </a:endParaRPr>
          </a:p>
          <a:p>
            <a:endParaRPr lang="en-AU" b="1" dirty="0"/>
          </a:p>
          <a:p>
            <a:r>
              <a:rPr lang="en-AU" b="1" dirty="0"/>
              <a:t>Activities and questions for students</a:t>
            </a:r>
          </a:p>
          <a:p>
            <a:pPr marL="285750" indent="-285750">
              <a:buFont typeface="Wingdings"/>
              <a:buChar char="Ø"/>
            </a:pPr>
            <a:r>
              <a:rPr lang="en-AU" dirty="0"/>
              <a:t>What do you think they are made of and how do you think they were used in ancient Egypt? </a:t>
            </a:r>
            <a:endParaRPr lang="en-US" dirty="0">
              <a:ea typeface="Calibri" panose="020F0502020204030204"/>
              <a:cs typeface="Calibri" panose="020F0502020204030204"/>
            </a:endParaRPr>
          </a:p>
          <a:p>
            <a:pPr marL="285750" indent="-285750">
              <a:buFont typeface="Wingdings"/>
              <a:buChar char="Ø"/>
            </a:pPr>
            <a:r>
              <a:rPr lang="en-AU" dirty="0"/>
              <a:t>When learning about everyday life in ancient Egypt, why might it be important to understand about what regular people did, and not just the kings and gods?</a:t>
            </a:r>
            <a:endParaRPr lang="en-US" dirty="0">
              <a:ea typeface="Calibri" panose="020F0502020204030204"/>
              <a:cs typeface="Calibri" panose="020F0502020204030204"/>
            </a:endParaRPr>
          </a:p>
          <a:p>
            <a:endParaRPr lang="en-AU" dirty="0">
              <a:ea typeface="Calibri" panose="020F0502020204030204"/>
              <a:cs typeface="Calibri" panose="020F0502020204030204"/>
            </a:endParaRPr>
          </a:p>
          <a:p>
            <a:r>
              <a:rPr lang="en-AU" dirty="0"/>
              <a:t>Look closely at the </a:t>
            </a:r>
            <a:r>
              <a:rPr lang="en-AU" i="1" dirty="0"/>
              <a:t>ostracon</a:t>
            </a:r>
            <a:r>
              <a:rPr lang="en-AU" dirty="0"/>
              <a:t>. Describe what you see on the piece of stone.</a:t>
            </a:r>
            <a:endParaRPr lang="en-US" dirty="0">
              <a:ea typeface="Calibri"/>
              <a:cs typeface="Calibri"/>
            </a:endParaRPr>
          </a:p>
          <a:p>
            <a:pPr marL="285750" indent="-285750">
              <a:buFont typeface="Wingdings"/>
              <a:buChar char="Ø"/>
            </a:pPr>
            <a:r>
              <a:rPr lang="en-AU" dirty="0"/>
              <a:t>Imagine who might have created this object. Who do you think were and what was their role or job in ancient Egypt?</a:t>
            </a:r>
            <a:endParaRPr lang="en-US" dirty="0">
              <a:ea typeface="Calibri" panose="020F0502020204030204"/>
              <a:cs typeface="Calibri" panose="020F0502020204030204"/>
            </a:endParaRPr>
          </a:p>
          <a:p>
            <a:pPr marL="285750" indent="-285750">
              <a:buFont typeface="Wingdings"/>
              <a:buChar char="Ø"/>
            </a:pPr>
            <a:r>
              <a:rPr lang="en-AU" i="1" dirty="0"/>
              <a:t>Ostraca </a:t>
            </a:r>
            <a:r>
              <a:rPr lang="en-AU" dirty="0"/>
              <a:t>were often used because they were cheap and easy to find. What materials could you use in your everyday life to create quick drawings or notes, like the ancient Egyptians did? </a:t>
            </a:r>
            <a:endParaRPr lang="en-US" dirty="0">
              <a:ea typeface="Calibri"/>
              <a:cs typeface="Calibri"/>
            </a:endParaRPr>
          </a:p>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574FC831-D519-4A7B-99F6-5A879AC161A0}" type="slidenum">
              <a:t>6</a:t>
            </a:fld>
            <a:endParaRPr lang="en-US"/>
          </a:p>
        </p:txBody>
      </p:sp>
    </p:spTree>
    <p:extLst>
      <p:ext uri="{BB962C8B-B14F-4D97-AF65-F5344CB8AC3E}">
        <p14:creationId xmlns:p14="http://schemas.microsoft.com/office/powerpoint/2010/main" val="2792213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Role of the Gods </a:t>
            </a:r>
            <a:endParaRPr lang="en-US" dirty="0"/>
          </a:p>
          <a:p>
            <a:pPr fontAlgn="base"/>
            <a:r>
              <a:rPr lang="en-US" sz="1800" b="0" i="0" dirty="0">
                <a:solidFill>
                  <a:srgbClr val="000000"/>
                </a:solidFill>
                <a:effectLst/>
                <a:highlight>
                  <a:srgbClr val="FFFFFF"/>
                </a:highlight>
                <a:latin typeface="Calibri"/>
                <a:cs typeface="Calibri"/>
              </a:rPr>
              <a:t>The ancient Egyptians worshipped </a:t>
            </a:r>
            <a:r>
              <a:rPr lang="en-US" sz="1800" dirty="0">
                <a:solidFill>
                  <a:srgbClr val="000000"/>
                </a:solidFill>
                <a:highlight>
                  <a:srgbClr val="FFFFFF"/>
                </a:highlight>
                <a:latin typeface="Calibri"/>
                <a:cs typeface="Calibri"/>
              </a:rPr>
              <a:t>over a thousand</a:t>
            </a:r>
            <a:r>
              <a:rPr lang="en-US" sz="1800" b="0" i="0" dirty="0">
                <a:solidFill>
                  <a:srgbClr val="000000"/>
                </a:solidFill>
                <a:effectLst/>
                <a:highlight>
                  <a:srgbClr val="FFFFFF"/>
                </a:highlight>
                <a:latin typeface="Calibri"/>
                <a:cs typeface="Calibri"/>
              </a:rPr>
              <a:t> of gods and goddesses. The gods were often shown as humans with animal features and were believed to have special powers. Some created the world; some controlled the daylight and others were healers and protectors. There were even a few gods who were dangerous! </a:t>
            </a:r>
          </a:p>
          <a:p>
            <a:pPr algn="l" rtl="0" fontAlgn="base"/>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The pharaoh took care of the gods by building temples and performing special rituals every day. These rituals were very important: it was believed that if the gods were looked after they would make sure Egypt was safe and successful. Only the pharaoh was meant to perform these rituals, but since they couldn't be everywhere at once, they would also let certain priests do them.  </a:t>
            </a:r>
          </a:p>
          <a:p>
            <a:pPr algn="l" rtl="0" fontAlgn="base"/>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As well as the pharaoh, the objects on the right shows two gods, Horus of Pe (with a jackal head) and Horus of </a:t>
            </a:r>
            <a:r>
              <a:rPr lang="en-US" sz="1800" b="0" i="0" dirty="0" err="1">
                <a:solidFill>
                  <a:srgbClr val="000000"/>
                </a:solidFill>
                <a:effectLst/>
                <a:highlight>
                  <a:srgbClr val="FFFFFF"/>
                </a:highlight>
                <a:latin typeface="Calibri" panose="020F0502020204030204" pitchFamily="34" charset="0"/>
              </a:rPr>
              <a:t>Nekhen</a:t>
            </a:r>
            <a:r>
              <a:rPr lang="en-US" sz="1800" b="0" i="0" dirty="0">
                <a:solidFill>
                  <a:srgbClr val="000000"/>
                </a:solidFill>
                <a:effectLst/>
                <a:highlight>
                  <a:srgbClr val="FFFFFF"/>
                </a:highlight>
                <a:latin typeface="Calibri" panose="020F0502020204030204" pitchFamily="34" charset="0"/>
              </a:rPr>
              <a:t> (with a falcon head). Together, these three figures might have been on a sacred boat called a </a:t>
            </a:r>
            <a:r>
              <a:rPr lang="en-US" sz="1800" b="0" i="0" dirty="0" err="1">
                <a:solidFill>
                  <a:srgbClr val="000000"/>
                </a:solidFill>
                <a:effectLst/>
                <a:highlight>
                  <a:srgbClr val="FFFFFF"/>
                </a:highlight>
                <a:latin typeface="Calibri" panose="020F0502020204030204" pitchFamily="34" charset="0"/>
              </a:rPr>
              <a:t>barque</a:t>
            </a:r>
            <a:r>
              <a:rPr lang="en-US" sz="1800" b="0" i="0" dirty="0">
                <a:solidFill>
                  <a:srgbClr val="000000"/>
                </a:solidFill>
                <a:effectLst/>
                <a:highlight>
                  <a:srgbClr val="FFFFFF"/>
                </a:highlight>
                <a:latin typeface="Calibri" panose="020F0502020204030204" pitchFamily="34" charset="0"/>
              </a:rPr>
              <a:t>, used to carry statues of gods in parades outside temples during special ceremonies.  </a:t>
            </a:r>
          </a:p>
          <a:p>
            <a:pPr algn="l" rtl="0" fontAlgn="base"/>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Ancient Egyptian temples and halls were filled with tall columns, often decorated with many different symbols. The object on the left was originally part of one of those columns, and it depicts the goddess Hathor. Hathor was often shown as a cow goddess with a sun disk between her horns or as a woman with cow ears. She was also connected with motherhood and believed to be a source of nourishment and protection for the ancient Egyptians.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  </a:t>
            </a:r>
            <a:endParaRPr lang="en-AU" dirty="0">
              <a:ea typeface="Calibri"/>
              <a:cs typeface="Calibri"/>
            </a:endParaRPr>
          </a:p>
          <a:p>
            <a:r>
              <a:rPr lang="en-AU" b="1" dirty="0"/>
              <a:t>Activities and questions for students</a:t>
            </a:r>
            <a:endParaRPr lang="en-AU" dirty="0">
              <a:ea typeface="Calibri"/>
              <a:cs typeface="Calibri"/>
            </a:endParaRPr>
          </a:p>
          <a:p>
            <a:pPr marL="285750" indent="-285750">
              <a:buFont typeface="Wingdings"/>
              <a:buChar char="Ø"/>
            </a:pPr>
            <a:r>
              <a:rPr lang="en-AU" dirty="0"/>
              <a:t>Look closely at the objects on the slide. Share what you notice about the way their bodies are posing, and any other symbols or marks you can see. </a:t>
            </a:r>
            <a:endParaRPr lang="en-US" dirty="0">
              <a:ea typeface="Calibri" panose="020F0502020204030204"/>
              <a:cs typeface="Calibri" panose="020F0502020204030204"/>
            </a:endParaRPr>
          </a:p>
          <a:p>
            <a:pPr marL="285750" indent="-285750">
              <a:buFont typeface="Wingdings"/>
              <a:buChar char="Ø"/>
            </a:pPr>
            <a:r>
              <a:rPr lang="en-AU" dirty="0"/>
              <a:t>One of the objects shows a pharaoh. Which one do you think it is? What clues did you see that helped you figure it out?</a:t>
            </a:r>
            <a:endParaRPr lang="en-US" dirty="0">
              <a:ea typeface="Calibri" panose="020F0502020204030204"/>
              <a:cs typeface="Calibri" panose="020F0502020204030204"/>
            </a:endParaRPr>
          </a:p>
          <a:p>
            <a:pPr marL="285750" indent="-285750">
              <a:buFont typeface="Wingdings"/>
              <a:buChar char="Ø"/>
            </a:pPr>
            <a:r>
              <a:rPr lang="en-AU" dirty="0"/>
              <a:t>Both Horus of Pe and Horus of </a:t>
            </a:r>
            <a:r>
              <a:rPr lang="en-AU" dirty="0" err="1"/>
              <a:t>Nekhen</a:t>
            </a:r>
            <a:r>
              <a:rPr lang="en-AU" dirty="0"/>
              <a:t> were thought to be the spirits of the ancient cities, guarding the king during important ceremonies. What can you see that shows their role is to protect?</a:t>
            </a:r>
            <a:endParaRPr lang="en-US" dirty="0">
              <a:ea typeface="Calibri" panose="020F0502020204030204"/>
              <a:cs typeface="Calibri" panose="020F0502020204030204"/>
            </a:endParaRPr>
          </a:p>
          <a:p>
            <a:pPr marL="171450" indent="-171450">
              <a:buFont typeface="Wingdings"/>
              <a:buChar char="Ø"/>
            </a:pPr>
            <a:r>
              <a:rPr lang="en-AU" dirty="0"/>
              <a:t>What features can you see on the temple column fragment</a:t>
            </a:r>
            <a:r>
              <a:rPr lang="en-AU" i="1" dirty="0"/>
              <a:t> </a:t>
            </a:r>
            <a:r>
              <a:rPr lang="en-AU" dirty="0"/>
              <a:t>that could help us know it represents the goddess Hathor (i.e., her ears)?</a:t>
            </a:r>
            <a:endParaRPr lang="en-AU" dirty="0">
              <a:ea typeface="Calibri" panose="020F0502020204030204"/>
              <a:cs typeface="Calibri" panose="020F0502020204030204"/>
            </a:endParaRPr>
          </a:p>
          <a:p>
            <a:pPr marL="171450" indent="-171450">
              <a:buFont typeface="Wingdings"/>
              <a:buChar char="Ø"/>
            </a:pPr>
            <a:r>
              <a:rPr lang="en-AU" dirty="0"/>
              <a:t>The fragment is made from a large piece of red granite. What do you think the rest of the column looked like before it was damaged? Draw your idea.</a:t>
            </a:r>
            <a:endParaRPr lang="en-AU" dirty="0">
              <a:ea typeface="Calibri" panose="020F0502020204030204"/>
              <a:cs typeface="Calibri" panose="020F0502020204030204"/>
            </a:endParaRPr>
          </a:p>
          <a:p>
            <a:pPr marL="285750" indent="-285750">
              <a:buFont typeface="Wingdings"/>
              <a:buChar char="Ø"/>
            </a:pPr>
            <a:endParaRPr lang="en-AU" b="1"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74FC831-D519-4A7B-99F6-5A879AC161A0}" type="slidenum">
              <a:t>7</a:t>
            </a:fld>
            <a:endParaRPr lang="en-US"/>
          </a:p>
        </p:txBody>
      </p:sp>
    </p:spTree>
    <p:extLst>
      <p:ext uri="{BB962C8B-B14F-4D97-AF65-F5344CB8AC3E}">
        <p14:creationId xmlns:p14="http://schemas.microsoft.com/office/powerpoint/2010/main" val="2392590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Death and the Afterlife</a:t>
            </a:r>
            <a:endParaRPr lang="en-AU" dirty="0"/>
          </a:p>
          <a:p>
            <a:pPr fontAlgn="base"/>
            <a:r>
              <a:rPr lang="en-US" sz="1800" b="0" i="0" dirty="0">
                <a:solidFill>
                  <a:srgbClr val="000000"/>
                </a:solidFill>
                <a:effectLst/>
                <a:highlight>
                  <a:srgbClr val="FFFFFF"/>
                </a:highlight>
                <a:latin typeface="Calibri"/>
                <a:cs typeface="Calibri"/>
              </a:rPr>
              <a:t>Ancient Egyptians believed in life after death, also called the afterlife. When a person died in ancient Egypt, their journey to the afterlife involved their two spirits: the </a:t>
            </a:r>
            <a:r>
              <a:rPr lang="en-US" sz="1800" b="0" i="1" dirty="0">
                <a:solidFill>
                  <a:srgbClr val="000000"/>
                </a:solidFill>
                <a:effectLst/>
                <a:highlight>
                  <a:srgbClr val="FFFFFF"/>
                </a:highlight>
                <a:latin typeface="Calibri"/>
                <a:cs typeface="Calibri"/>
              </a:rPr>
              <a:t>ka </a:t>
            </a:r>
            <a:r>
              <a:rPr lang="en-US" sz="1800" b="0" i="0" dirty="0">
                <a:solidFill>
                  <a:srgbClr val="000000"/>
                </a:solidFill>
                <a:effectLst/>
                <a:highlight>
                  <a:srgbClr val="FFFFFF"/>
                </a:highlight>
                <a:latin typeface="Calibri"/>
                <a:cs typeface="Calibri"/>
              </a:rPr>
              <a:t>(</a:t>
            </a:r>
            <a:r>
              <a:rPr lang="en-US" sz="1800" dirty="0">
                <a:solidFill>
                  <a:srgbClr val="000000"/>
                </a:solidFill>
                <a:highlight>
                  <a:srgbClr val="FFFFFF"/>
                </a:highlight>
                <a:latin typeface="Calibri"/>
                <a:cs typeface="Calibri"/>
              </a:rPr>
              <a:t>essence</a:t>
            </a:r>
            <a:r>
              <a:rPr lang="en-US" sz="1800" b="0" i="0" dirty="0">
                <a:solidFill>
                  <a:srgbClr val="000000"/>
                </a:solidFill>
                <a:effectLst/>
                <a:highlight>
                  <a:srgbClr val="FFFFFF"/>
                </a:highlight>
                <a:latin typeface="Calibri"/>
                <a:cs typeface="Calibri"/>
              </a:rPr>
              <a:t>) and </a:t>
            </a:r>
            <a:r>
              <a:rPr lang="en-US" sz="1800" b="0" i="1" dirty="0" err="1">
                <a:solidFill>
                  <a:srgbClr val="000000"/>
                </a:solidFill>
                <a:effectLst/>
                <a:highlight>
                  <a:srgbClr val="FFFFFF"/>
                </a:highlight>
                <a:latin typeface="Calibri"/>
                <a:cs typeface="Calibri"/>
              </a:rPr>
              <a:t>ba</a:t>
            </a:r>
            <a:r>
              <a:rPr lang="en-US" sz="1800" b="0" i="1" dirty="0">
                <a:solidFill>
                  <a:srgbClr val="000000"/>
                </a:solidFill>
                <a:effectLst/>
                <a:highlight>
                  <a:srgbClr val="FFFFFF"/>
                </a:highlight>
                <a:latin typeface="Calibri"/>
                <a:cs typeface="Calibri"/>
              </a:rPr>
              <a:t> </a:t>
            </a:r>
            <a:r>
              <a:rPr lang="en-US" sz="1800" b="0" i="0" dirty="0">
                <a:solidFill>
                  <a:srgbClr val="000000"/>
                </a:solidFill>
                <a:effectLst/>
                <a:highlight>
                  <a:srgbClr val="FFFFFF"/>
                </a:highlight>
                <a:latin typeface="Calibri"/>
                <a:cs typeface="Calibri"/>
              </a:rPr>
              <a:t>(personality). These two spirits magically joined </a:t>
            </a:r>
            <a:r>
              <a:rPr lang="en-US" sz="1800" dirty="0">
                <a:solidFill>
                  <a:srgbClr val="000000"/>
                </a:solidFill>
                <a:highlight>
                  <a:srgbClr val="FFFFFF"/>
                </a:highlight>
                <a:latin typeface="Calibri"/>
                <a:cs typeface="Calibri"/>
              </a:rPr>
              <a:t>together in</a:t>
            </a:r>
            <a:r>
              <a:rPr lang="en-US" sz="1800" b="0" i="0" dirty="0">
                <a:solidFill>
                  <a:srgbClr val="000000"/>
                </a:solidFill>
                <a:effectLst/>
                <a:highlight>
                  <a:srgbClr val="FFFFFF"/>
                </a:highlight>
                <a:latin typeface="Calibri"/>
                <a:cs typeface="Calibri"/>
              </a:rPr>
              <a:t> the afterlife to form the </a:t>
            </a:r>
            <a:r>
              <a:rPr lang="en-US" sz="1800" b="0" i="1" dirty="0">
                <a:solidFill>
                  <a:srgbClr val="000000"/>
                </a:solidFill>
                <a:effectLst/>
                <a:highlight>
                  <a:srgbClr val="FFFFFF"/>
                </a:highlight>
                <a:latin typeface="Calibri"/>
                <a:cs typeface="Calibri"/>
              </a:rPr>
              <a:t>akh</a:t>
            </a:r>
            <a:r>
              <a:rPr lang="en-US" sz="1800" b="0" i="0" dirty="0">
                <a:solidFill>
                  <a:srgbClr val="000000"/>
                </a:solidFill>
                <a:effectLst/>
                <a:highlight>
                  <a:srgbClr val="FFFFFF"/>
                </a:highlight>
                <a:latin typeface="Calibri"/>
                <a:cs typeface="Calibri"/>
              </a:rPr>
              <a:t>, or </a:t>
            </a:r>
            <a:r>
              <a:rPr lang="en-US" sz="1800" dirty="0">
                <a:solidFill>
                  <a:srgbClr val="000000"/>
                </a:solidFill>
                <a:highlight>
                  <a:srgbClr val="FFFFFF"/>
                </a:highlight>
                <a:latin typeface="Calibri"/>
                <a:cs typeface="Calibri"/>
              </a:rPr>
              <a:t>perfect being</a:t>
            </a:r>
            <a:r>
              <a:rPr lang="en-US" sz="1800" b="0" i="0" dirty="0">
                <a:solidFill>
                  <a:srgbClr val="000000"/>
                </a:solidFill>
                <a:effectLst/>
                <a:highlight>
                  <a:srgbClr val="FFFFFF"/>
                </a:highlight>
                <a:latin typeface="Calibri"/>
                <a:cs typeface="Calibri"/>
              </a:rPr>
              <a:t>. To ensure a happy afterlife, the </a:t>
            </a:r>
            <a:r>
              <a:rPr lang="en-US" sz="1800" b="0" i="1" dirty="0">
                <a:solidFill>
                  <a:srgbClr val="000000"/>
                </a:solidFill>
                <a:effectLst/>
                <a:highlight>
                  <a:srgbClr val="FFFFFF"/>
                </a:highlight>
                <a:latin typeface="Calibri"/>
                <a:cs typeface="Calibri"/>
              </a:rPr>
              <a:t>akh </a:t>
            </a:r>
            <a:r>
              <a:rPr lang="en-US" sz="1800" b="0" i="0" dirty="0">
                <a:solidFill>
                  <a:srgbClr val="000000"/>
                </a:solidFill>
                <a:effectLst/>
                <a:highlight>
                  <a:srgbClr val="FFFFFF"/>
                </a:highlight>
                <a:latin typeface="Calibri"/>
                <a:cs typeface="Calibri"/>
              </a:rPr>
              <a:t>needed its human body. To preserve the body, the ancient Egyptians followed a detailed process called mummification.  This elaborate procedure showed their dedication to preparing the deceased for the eternal journey ahead. The ancient Egyptians constructed large tombs to </a:t>
            </a:r>
            <a:r>
              <a:rPr lang="en-US" sz="1800" b="0" i="0" dirty="0" err="1">
                <a:solidFill>
                  <a:srgbClr val="000000"/>
                </a:solidFill>
                <a:effectLst/>
                <a:highlight>
                  <a:srgbClr val="FFFFFF"/>
                </a:highlight>
                <a:latin typeface="Calibri"/>
                <a:cs typeface="Calibri"/>
              </a:rPr>
              <a:t>honour</a:t>
            </a:r>
            <a:r>
              <a:rPr lang="en-US" sz="1800" b="0" i="0" dirty="0">
                <a:solidFill>
                  <a:srgbClr val="000000"/>
                </a:solidFill>
                <a:effectLst/>
                <a:highlight>
                  <a:srgbClr val="FFFFFF"/>
                </a:highlight>
                <a:latin typeface="Calibri"/>
                <a:cs typeface="Calibri"/>
              </a:rPr>
              <a:t> their dead pharaohs. They filled these tombs with everything they believed the pharaoh would require in the afterlife, such as food, furniture and </a:t>
            </a:r>
            <a:r>
              <a:rPr lang="en-US" sz="1800" b="0" i="0" dirty="0" err="1">
                <a:solidFill>
                  <a:srgbClr val="000000"/>
                </a:solidFill>
                <a:effectLst/>
                <a:highlight>
                  <a:srgbClr val="FFFFFF"/>
                </a:highlight>
                <a:latin typeface="Calibri"/>
                <a:cs typeface="Calibri"/>
              </a:rPr>
              <a:t>jewellery</a:t>
            </a:r>
            <a:r>
              <a:rPr lang="en-US" sz="1800" b="0" i="0" dirty="0">
                <a:solidFill>
                  <a:srgbClr val="000000"/>
                </a:solidFill>
                <a:effectLst/>
                <a:highlight>
                  <a:srgbClr val="FFFFFF"/>
                </a:highlight>
                <a:latin typeface="Calibri"/>
                <a:cs typeface="Calibri"/>
              </a:rPr>
              <a:t>.  </a:t>
            </a:r>
            <a:endParaRPr lang="en-US" b="0" i="0" dirty="0">
              <a:solidFill>
                <a:srgbClr val="000000"/>
              </a:solidFill>
              <a:effectLst/>
              <a:highlight>
                <a:srgbClr val="FFFFFF"/>
              </a:highlight>
              <a:latin typeface="Calibri"/>
              <a:cs typeface="Calibri"/>
            </a:endParaRPr>
          </a:p>
          <a:p>
            <a:pPr algn="l" rtl="0" fontAlgn="base"/>
            <a:r>
              <a:rPr lang="en-US" sz="18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pPr fontAlgn="base"/>
            <a:r>
              <a:rPr lang="en-US" sz="1800" b="0" i="0" dirty="0">
                <a:solidFill>
                  <a:srgbClr val="000000"/>
                </a:solidFill>
                <a:effectLst/>
                <a:highlight>
                  <a:srgbClr val="FFFFFF"/>
                </a:highlight>
                <a:latin typeface="Calibri"/>
                <a:cs typeface="Calibri"/>
              </a:rPr>
              <a:t>The little figure on the left is called a shabti, or ushabti. These small figures carried baskets and held tools and were usually made of wood, faience or clay and sometimes even hippo teeth! Shabtis were placed in the tomb and were designed to work in the afterlife, so their owner didn’t have to.</a:t>
            </a:r>
            <a:r>
              <a:rPr lang="en-US" sz="1800" dirty="0">
                <a:solidFill>
                  <a:srgbClr val="000000"/>
                </a:solidFill>
                <a:highlight>
                  <a:srgbClr val="FFFFFF"/>
                </a:highlight>
                <a:latin typeface="Calibri"/>
                <a:cs typeface="Calibri"/>
              </a:rPr>
              <a:t> </a:t>
            </a:r>
            <a:r>
              <a:rPr lang="en-US" sz="1800" b="0" i="0" dirty="0">
                <a:solidFill>
                  <a:srgbClr val="000000"/>
                </a:solidFill>
                <a:effectLst/>
                <a:highlight>
                  <a:srgbClr val="FFFFFF"/>
                </a:highlight>
                <a:latin typeface="Calibri"/>
                <a:cs typeface="Calibri"/>
              </a:rPr>
              <a:t>Some tombs were filled with hundreds of shabtis</a:t>
            </a:r>
            <a:r>
              <a:rPr lang="en-US" sz="1800" dirty="0">
                <a:solidFill>
                  <a:srgbClr val="000000"/>
                </a:solidFill>
                <a:highlight>
                  <a:srgbClr val="FFFFFF"/>
                </a:highlight>
                <a:latin typeface="Calibri"/>
                <a:cs typeface="Calibri"/>
              </a:rPr>
              <a:t>, as many as 401: one for every day of the year, plus an overseer for every</a:t>
            </a:r>
            <a:r>
              <a:rPr lang="en-US" sz="1800" b="0" i="0" dirty="0">
                <a:solidFill>
                  <a:srgbClr val="000000"/>
                </a:solidFill>
                <a:effectLst/>
                <a:highlight>
                  <a:srgbClr val="FFFFFF"/>
                </a:highlight>
                <a:latin typeface="Calibri"/>
                <a:cs typeface="Calibri"/>
              </a:rPr>
              <a:t> </a:t>
            </a:r>
            <a:r>
              <a:rPr lang="en-US" sz="1800" dirty="0">
                <a:solidFill>
                  <a:srgbClr val="000000"/>
                </a:solidFill>
                <a:highlight>
                  <a:srgbClr val="FFFFFF"/>
                </a:highlight>
                <a:latin typeface="Calibri"/>
                <a:cs typeface="Calibri"/>
              </a:rPr>
              <a:t>group of ten!</a:t>
            </a:r>
            <a:endParaRPr lang="en-US" b="0" i="0" dirty="0">
              <a:solidFill>
                <a:srgbClr val="000000"/>
              </a:solidFill>
              <a:effectLst/>
              <a:highlight>
                <a:srgbClr val="FFFFFF"/>
              </a:highlight>
              <a:latin typeface="Calibri"/>
              <a:cs typeface="Calibri"/>
            </a:endParaRPr>
          </a:p>
          <a:p>
            <a:pPr algn="l" rtl="0" fontAlgn="base"/>
            <a:endParaRPr lang="en-US" sz="1800" b="0" i="0" dirty="0">
              <a:solidFill>
                <a:srgbClr val="000000"/>
              </a:solidFill>
              <a:effectLst/>
              <a:highlight>
                <a:srgbClr val="FFFFFF"/>
              </a:highlight>
              <a:latin typeface="Calibri"/>
              <a:cs typeface="Calibri"/>
            </a:endParaRPr>
          </a:p>
          <a:p>
            <a:pPr fontAlgn="base"/>
            <a:r>
              <a:rPr lang="en-US" sz="1800" b="0" i="0" dirty="0">
                <a:solidFill>
                  <a:srgbClr val="000000"/>
                </a:solidFill>
                <a:effectLst/>
                <a:highlight>
                  <a:srgbClr val="FFFFFF"/>
                </a:highlight>
                <a:latin typeface="Calibri"/>
                <a:cs typeface="Calibri"/>
              </a:rPr>
              <a:t>To offer greater protection within the tomb, a mummified body could be placed within sets of coffins. On the right, you can see the base of an outer coffin belonging to a person named Ahmose, who was a temple doorkeeper. Coffins were decorated with hieroglyphs and spells, which were intended to serve as guides and protection for the deceased in the afterlife. Additionally, </a:t>
            </a:r>
            <a:r>
              <a:rPr lang="en-US" sz="1800" dirty="0">
                <a:solidFill>
                  <a:srgbClr val="000000"/>
                </a:solidFill>
                <a:highlight>
                  <a:srgbClr val="FFFFFF"/>
                </a:highlight>
                <a:latin typeface="Calibri"/>
                <a:cs typeface="Calibri"/>
              </a:rPr>
              <a:t>the top</a:t>
            </a:r>
            <a:r>
              <a:rPr lang="en-US" sz="1800" b="0" i="0" dirty="0">
                <a:solidFill>
                  <a:srgbClr val="000000"/>
                </a:solidFill>
                <a:effectLst/>
                <a:highlight>
                  <a:srgbClr val="FFFFFF"/>
                </a:highlight>
                <a:latin typeface="Calibri"/>
                <a:cs typeface="Calibri"/>
              </a:rPr>
              <a:t> </a:t>
            </a:r>
            <a:r>
              <a:rPr lang="en-US" sz="1800" dirty="0">
                <a:solidFill>
                  <a:srgbClr val="000000"/>
                </a:solidFill>
                <a:highlight>
                  <a:srgbClr val="FFFFFF"/>
                </a:highlight>
                <a:latin typeface="Calibri"/>
                <a:cs typeface="Calibri"/>
              </a:rPr>
              <a:t>of the coffin was often painted to look</a:t>
            </a:r>
            <a:r>
              <a:rPr lang="en-US" sz="1800" b="0" i="0" dirty="0">
                <a:solidFill>
                  <a:srgbClr val="000000"/>
                </a:solidFill>
                <a:effectLst/>
                <a:highlight>
                  <a:srgbClr val="FFFFFF"/>
                </a:highlight>
                <a:latin typeface="Calibri"/>
                <a:cs typeface="Calibri"/>
              </a:rPr>
              <a:t> like the </a:t>
            </a:r>
            <a:r>
              <a:rPr lang="en-US" sz="1800" dirty="0">
                <a:solidFill>
                  <a:srgbClr val="000000"/>
                </a:solidFill>
                <a:highlight>
                  <a:srgbClr val="FFFFFF"/>
                </a:highlight>
                <a:latin typeface="Calibri"/>
                <a:cs typeface="Calibri"/>
              </a:rPr>
              <a:t>deceased wearing a wig and </a:t>
            </a:r>
            <a:r>
              <a:rPr lang="en-US" sz="1800" dirty="0" err="1">
                <a:solidFill>
                  <a:srgbClr val="000000"/>
                </a:solidFill>
                <a:highlight>
                  <a:srgbClr val="FFFFFF"/>
                </a:highlight>
                <a:latin typeface="Calibri"/>
                <a:cs typeface="Calibri"/>
              </a:rPr>
              <a:t>jewelerry</a:t>
            </a:r>
            <a:r>
              <a:rPr lang="en-US" sz="1800" b="0" i="0" dirty="0">
                <a:solidFill>
                  <a:srgbClr val="000000"/>
                </a:solidFill>
                <a:effectLst/>
                <a:highlight>
                  <a:srgbClr val="FFFFFF"/>
                </a:highlight>
                <a:latin typeface="Calibri"/>
                <a:cs typeface="Calibri"/>
              </a:rPr>
              <a:t>, </a:t>
            </a:r>
            <a:r>
              <a:rPr lang="en-US" sz="1800" dirty="0">
                <a:solidFill>
                  <a:srgbClr val="000000"/>
                </a:solidFill>
                <a:highlight>
                  <a:srgbClr val="FFFFFF"/>
                </a:highlight>
                <a:latin typeface="Calibri"/>
                <a:cs typeface="Calibri"/>
              </a:rPr>
              <a:t>so they looked their best for</a:t>
            </a:r>
            <a:r>
              <a:rPr lang="en-US" sz="1800" b="0" i="0" dirty="0">
                <a:solidFill>
                  <a:srgbClr val="000000"/>
                </a:solidFill>
                <a:effectLst/>
                <a:highlight>
                  <a:srgbClr val="FFFFFF"/>
                </a:highlight>
                <a:latin typeface="Calibri"/>
                <a:cs typeface="Calibri"/>
              </a:rPr>
              <a:t> </a:t>
            </a:r>
            <a:r>
              <a:rPr lang="en-US" sz="1800" dirty="0">
                <a:solidFill>
                  <a:srgbClr val="000000"/>
                </a:solidFill>
                <a:highlight>
                  <a:srgbClr val="FFFFFF"/>
                </a:highlight>
                <a:latin typeface="Calibri"/>
                <a:cs typeface="Calibri"/>
              </a:rPr>
              <a:t>all eternity</a:t>
            </a:r>
            <a:r>
              <a:rPr lang="en-US" sz="1800" b="0" i="0" dirty="0">
                <a:solidFill>
                  <a:srgbClr val="000000"/>
                </a:solidFill>
                <a:effectLst/>
                <a:highlight>
                  <a:srgbClr val="FFFFFF"/>
                </a:highlight>
                <a:latin typeface="Calibri"/>
                <a:cs typeface="Calibri"/>
              </a:rPr>
              <a:t>. Ahmose </a:t>
            </a:r>
            <a:r>
              <a:rPr lang="en-US" sz="1800" b="0" i="0" dirty="0" err="1">
                <a:solidFill>
                  <a:srgbClr val="000000"/>
                </a:solidFill>
                <a:effectLst/>
                <a:highlight>
                  <a:srgbClr val="FFFFFF"/>
                </a:highlight>
                <a:latin typeface="Calibri"/>
                <a:cs typeface="Calibri"/>
              </a:rPr>
              <a:t>emphasised</a:t>
            </a:r>
            <a:r>
              <a:rPr lang="en-US" sz="1800" b="0" i="0" dirty="0">
                <a:solidFill>
                  <a:srgbClr val="000000"/>
                </a:solidFill>
                <a:effectLst/>
                <a:highlight>
                  <a:srgbClr val="FFFFFF"/>
                </a:highlight>
                <a:latin typeface="Calibri"/>
                <a:cs typeface="Calibri"/>
              </a:rPr>
              <a:t> his close connection with a pharaoh by featuring the royal image at the base of his coffin.  </a:t>
            </a:r>
            <a:endParaRPr lang="en-US" b="0" i="0" dirty="0">
              <a:solidFill>
                <a:srgbClr val="000000"/>
              </a:solidFill>
              <a:effectLst/>
              <a:highlight>
                <a:srgbClr val="FFFFFF"/>
              </a:highlight>
              <a:latin typeface="Calibri"/>
              <a:cs typeface="Calibri"/>
            </a:endParaRPr>
          </a:p>
          <a:p>
            <a:endParaRPr lang="en-AU" dirty="0"/>
          </a:p>
          <a:p>
            <a:r>
              <a:rPr lang="en-AU" b="1" dirty="0"/>
              <a:t>Activities and questions for students</a:t>
            </a:r>
            <a:endParaRPr lang="en-AU" dirty="0"/>
          </a:p>
          <a:p>
            <a:pPr marL="171450" indent="-171450">
              <a:buFont typeface="Wingdings"/>
              <a:buChar char="Ø"/>
            </a:pPr>
            <a:r>
              <a:rPr lang="en-AU" dirty="0"/>
              <a:t>Imagine you were an ancient Egyptian king or queen. What kinds of things would you want to put in your tomb to make sure you have everything you need for eternity?</a:t>
            </a:r>
            <a:endParaRPr lang="en-AU" dirty="0">
              <a:ea typeface="Calibri" panose="020F0502020204030204"/>
              <a:cs typeface="Calibri" panose="020F0502020204030204"/>
            </a:endParaRPr>
          </a:p>
          <a:p>
            <a:pPr marL="171450" indent="-171450">
              <a:buFont typeface="Wingdings"/>
              <a:buChar char="Ø"/>
            </a:pPr>
            <a:r>
              <a:rPr lang="en-AU" dirty="0"/>
              <a:t>Notice the tools the shabti is carrying</a:t>
            </a:r>
            <a:r>
              <a:rPr lang="en-AU" i="1" dirty="0"/>
              <a:t>. </a:t>
            </a:r>
            <a:r>
              <a:rPr lang="en-AU" dirty="0"/>
              <a:t>Why do you think it was important for these objects to be included as part of the figure?</a:t>
            </a:r>
            <a:endParaRPr lang="en-AU" dirty="0">
              <a:ea typeface="Calibri" panose="020F0502020204030204"/>
              <a:cs typeface="Calibri" panose="020F0502020204030204"/>
            </a:endParaRPr>
          </a:p>
          <a:p>
            <a:pPr marL="171450" indent="-171450">
              <a:buFont typeface="Wingdings"/>
              <a:buChar char="Ø"/>
            </a:pPr>
            <a:r>
              <a:rPr lang="en-AU" dirty="0"/>
              <a:t>What other imagery do you notice on the coffin base? Discuss how the conventions of Egyptian art, for example guidelines about composition and poses, have been applied here.</a:t>
            </a:r>
            <a:endParaRPr lang="en-AU" dirty="0">
              <a:ea typeface="Calibri"/>
              <a:cs typeface="Calibri"/>
            </a:endParaRPr>
          </a:p>
          <a:p>
            <a:endParaRPr lang="en-AU" b="1" dirty="0">
              <a:ea typeface="Calibri"/>
              <a:cs typeface="Calibri"/>
            </a:endParaRPr>
          </a:p>
        </p:txBody>
      </p:sp>
      <p:sp>
        <p:nvSpPr>
          <p:cNvPr id="4" name="Slide Number Placeholder 3"/>
          <p:cNvSpPr>
            <a:spLocks noGrp="1"/>
          </p:cNvSpPr>
          <p:nvPr>
            <p:ph type="sldNum" sz="quarter" idx="5"/>
          </p:nvPr>
        </p:nvSpPr>
        <p:spPr/>
        <p:txBody>
          <a:bodyPr/>
          <a:lstStyle/>
          <a:p>
            <a:fld id="{574FC831-D519-4A7B-99F6-5A879AC161A0}" type="slidenum">
              <a:t>8</a:t>
            </a:fld>
            <a:endParaRPr lang="en-US"/>
          </a:p>
        </p:txBody>
      </p:sp>
    </p:spTree>
    <p:extLst>
      <p:ext uri="{BB962C8B-B14F-4D97-AF65-F5344CB8AC3E}">
        <p14:creationId xmlns:p14="http://schemas.microsoft.com/office/powerpoint/2010/main" val="2271913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 sure to check out the </a:t>
            </a:r>
            <a:r>
              <a:rPr lang="en-AU" i="1" dirty="0"/>
              <a:t>Ancient Egypt for Kids</a:t>
            </a:r>
            <a:r>
              <a:rPr lang="en-AU" dirty="0"/>
              <a:t> when you visit </a:t>
            </a:r>
            <a:r>
              <a:rPr lang="en-AU" i="1" dirty="0"/>
              <a:t>Pharaoh</a:t>
            </a:r>
            <a:r>
              <a:rPr lang="en-AU" dirty="0"/>
              <a:t>! In this free exhibition just for kids, you’ll discover a variety of engaging activities, like writing your own name in hieroglyphs, building pyramids, and games and technology that delve into the world of ancient Egypt. You’ll also get to see ancient Egyptian artefacts from the NGV’s Collection on display!</a:t>
            </a:r>
            <a:endParaRPr lang="en-US" dirty="0"/>
          </a:p>
        </p:txBody>
      </p:sp>
      <p:sp>
        <p:nvSpPr>
          <p:cNvPr id="4" name="Slide Number Placeholder 3"/>
          <p:cNvSpPr>
            <a:spLocks noGrp="1"/>
          </p:cNvSpPr>
          <p:nvPr>
            <p:ph type="sldNum" sz="quarter" idx="5"/>
          </p:nvPr>
        </p:nvSpPr>
        <p:spPr/>
        <p:txBody>
          <a:bodyPr/>
          <a:lstStyle/>
          <a:p>
            <a:fld id="{574FC831-D519-4A7B-99F6-5A879AC161A0}" type="slidenum">
              <a:t>9</a:t>
            </a:fld>
            <a:endParaRPr lang="en-US"/>
          </a:p>
        </p:txBody>
      </p:sp>
    </p:spTree>
    <p:extLst>
      <p:ext uri="{BB962C8B-B14F-4D97-AF65-F5344CB8AC3E}">
        <p14:creationId xmlns:p14="http://schemas.microsoft.com/office/powerpoint/2010/main" val="3760261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08221" y="2344483"/>
            <a:ext cx="11426508" cy="1588198"/>
          </a:xfrm>
          <a:prstGeom prst="rect">
            <a:avLst/>
          </a:prstGeom>
        </p:spPr>
        <p:txBody>
          <a:bodyPr wrap="square" lIns="0" tIns="0" rIns="0" bIns="0">
            <a:spAutoFit/>
          </a:bodyPr>
          <a:lstStyle>
            <a:lvl1pPr>
              <a:defRPr sz="1800" b="1" i="0">
                <a:solidFill>
                  <a:schemeClr val="bg1"/>
                </a:solidFill>
                <a:latin typeface="Swis721 Cn BT"/>
                <a:cs typeface="Swis721 Cn BT"/>
              </a:defRPr>
            </a:lvl1pPr>
          </a:lstStyle>
          <a:p>
            <a:endParaRPr/>
          </a:p>
        </p:txBody>
      </p:sp>
      <p:sp>
        <p:nvSpPr>
          <p:cNvPr id="3" name="Holder 3"/>
          <p:cNvSpPr>
            <a:spLocks noGrp="1"/>
          </p:cNvSpPr>
          <p:nvPr>
            <p:ph type="subTitle" idx="4"/>
          </p:nvPr>
        </p:nvSpPr>
        <p:spPr>
          <a:xfrm>
            <a:off x="2016442" y="4235196"/>
            <a:ext cx="9410065"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bg1"/>
                </a:solidFill>
                <a:latin typeface="Swis721 Cn BT"/>
                <a:cs typeface="Swis721 Cn B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bg1"/>
                </a:solidFill>
                <a:latin typeface="Swis721 Cn BT"/>
                <a:cs typeface="Swis721 Cn BT"/>
              </a:defRPr>
            </a:lvl1pPr>
          </a:lstStyle>
          <a:p>
            <a:endParaRPr/>
          </a:p>
        </p:txBody>
      </p:sp>
      <p:sp>
        <p:nvSpPr>
          <p:cNvPr id="3" name="Holder 3"/>
          <p:cNvSpPr>
            <a:spLocks noGrp="1"/>
          </p:cNvSpPr>
          <p:nvPr>
            <p:ph sz="half" idx="2"/>
          </p:nvPr>
        </p:nvSpPr>
        <p:spPr>
          <a:xfrm>
            <a:off x="672147" y="1739455"/>
            <a:ext cx="5847683"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923119" y="1739455"/>
            <a:ext cx="5847683"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bg1"/>
                </a:solidFill>
                <a:latin typeface="Swis721 Cn BT"/>
                <a:cs typeface="Swis721 Cn B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2"/>
            <a:ext cx="13440410" cy="7560309"/>
          </a:xfrm>
          <a:custGeom>
            <a:avLst/>
            <a:gdLst/>
            <a:ahLst/>
            <a:cxnLst/>
            <a:rect l="l" t="t" r="r" b="b"/>
            <a:pathLst>
              <a:path w="13440410" h="7560309">
                <a:moveTo>
                  <a:pt x="13440003" y="0"/>
                </a:moveTo>
                <a:lnTo>
                  <a:pt x="0" y="0"/>
                </a:lnTo>
                <a:lnTo>
                  <a:pt x="0" y="7559992"/>
                </a:lnTo>
                <a:lnTo>
                  <a:pt x="13440003" y="7559992"/>
                </a:lnTo>
                <a:lnTo>
                  <a:pt x="13440003" y="0"/>
                </a:lnTo>
                <a:close/>
              </a:path>
            </a:pathLst>
          </a:custGeom>
          <a:solidFill>
            <a:srgbClr val="000000"/>
          </a:solidFill>
        </p:spPr>
        <p:txBody>
          <a:bodyPr wrap="square" lIns="0" tIns="0" rIns="0" bIns="0" rtlCol="0"/>
          <a:lstStyle/>
          <a:p>
            <a:endParaRPr/>
          </a:p>
        </p:txBody>
      </p:sp>
      <p:pic>
        <p:nvPicPr>
          <p:cNvPr id="17" name="bg object 17"/>
          <p:cNvPicPr/>
          <p:nvPr/>
        </p:nvPicPr>
        <p:blipFill>
          <a:blip r:embed="rId7" cstate="print"/>
          <a:stretch>
            <a:fillRect/>
          </a:stretch>
        </p:blipFill>
        <p:spPr>
          <a:xfrm>
            <a:off x="0" y="25"/>
            <a:ext cx="11471971" cy="7559967"/>
          </a:xfrm>
          <a:prstGeom prst="rect">
            <a:avLst/>
          </a:prstGeom>
        </p:spPr>
      </p:pic>
      <p:sp>
        <p:nvSpPr>
          <p:cNvPr id="18" name="bg object 18"/>
          <p:cNvSpPr/>
          <p:nvPr/>
        </p:nvSpPr>
        <p:spPr>
          <a:xfrm>
            <a:off x="12140006" y="216001"/>
            <a:ext cx="1084580" cy="516255"/>
          </a:xfrm>
          <a:custGeom>
            <a:avLst/>
            <a:gdLst/>
            <a:ahLst/>
            <a:cxnLst/>
            <a:rect l="l" t="t" r="r" b="b"/>
            <a:pathLst>
              <a:path w="1084580" h="516255">
                <a:moveTo>
                  <a:pt x="1083995" y="0"/>
                </a:moveTo>
                <a:lnTo>
                  <a:pt x="0" y="0"/>
                </a:lnTo>
                <a:lnTo>
                  <a:pt x="0" y="516204"/>
                </a:lnTo>
                <a:lnTo>
                  <a:pt x="1083995" y="516204"/>
                </a:lnTo>
                <a:lnTo>
                  <a:pt x="1083995" y="416547"/>
                </a:lnTo>
                <a:lnTo>
                  <a:pt x="541997" y="416547"/>
                </a:lnTo>
                <a:lnTo>
                  <a:pt x="520535" y="413003"/>
                </a:lnTo>
                <a:lnTo>
                  <a:pt x="103479" y="413003"/>
                </a:lnTo>
                <a:lnTo>
                  <a:pt x="103479" y="102895"/>
                </a:lnTo>
                <a:lnTo>
                  <a:pt x="520535" y="102895"/>
                </a:lnTo>
                <a:lnTo>
                  <a:pt x="541997" y="99352"/>
                </a:lnTo>
                <a:lnTo>
                  <a:pt x="1083995" y="99352"/>
                </a:lnTo>
                <a:lnTo>
                  <a:pt x="1083995" y="0"/>
                </a:lnTo>
                <a:close/>
              </a:path>
              <a:path w="1084580" h="516255">
                <a:moveTo>
                  <a:pt x="840348" y="240220"/>
                </a:moveTo>
                <a:lnTo>
                  <a:pt x="614641" y="240220"/>
                </a:lnTo>
                <a:lnTo>
                  <a:pt x="614641" y="338581"/>
                </a:lnTo>
                <a:lnTo>
                  <a:pt x="610020" y="371691"/>
                </a:lnTo>
                <a:lnTo>
                  <a:pt x="596265" y="396166"/>
                </a:lnTo>
                <a:lnTo>
                  <a:pt x="573536" y="411341"/>
                </a:lnTo>
                <a:lnTo>
                  <a:pt x="541997" y="416547"/>
                </a:lnTo>
                <a:lnTo>
                  <a:pt x="1083995" y="416547"/>
                </a:lnTo>
                <a:lnTo>
                  <a:pt x="1083995" y="413003"/>
                </a:lnTo>
                <a:lnTo>
                  <a:pt x="867003" y="413003"/>
                </a:lnTo>
                <a:lnTo>
                  <a:pt x="840348" y="240220"/>
                </a:lnTo>
                <a:close/>
              </a:path>
              <a:path w="1084580" h="516255">
                <a:moveTo>
                  <a:pt x="147345" y="188404"/>
                </a:moveTo>
                <a:lnTo>
                  <a:pt x="147345" y="413003"/>
                </a:lnTo>
                <a:lnTo>
                  <a:pt x="208025" y="413003"/>
                </a:lnTo>
                <a:lnTo>
                  <a:pt x="147345" y="188404"/>
                </a:lnTo>
                <a:close/>
              </a:path>
              <a:path w="1084580" h="516255">
                <a:moveTo>
                  <a:pt x="520535" y="102895"/>
                </a:moveTo>
                <a:lnTo>
                  <a:pt x="258089" y="102895"/>
                </a:lnTo>
                <a:lnTo>
                  <a:pt x="258089" y="413003"/>
                </a:lnTo>
                <a:lnTo>
                  <a:pt x="520535" y="413003"/>
                </a:lnTo>
                <a:lnTo>
                  <a:pt x="510462" y="411341"/>
                </a:lnTo>
                <a:lnTo>
                  <a:pt x="487729" y="396166"/>
                </a:lnTo>
                <a:lnTo>
                  <a:pt x="473966" y="371691"/>
                </a:lnTo>
                <a:lnTo>
                  <a:pt x="469341" y="338581"/>
                </a:lnTo>
                <a:lnTo>
                  <a:pt x="469341" y="177330"/>
                </a:lnTo>
                <a:lnTo>
                  <a:pt x="473966" y="144213"/>
                </a:lnTo>
                <a:lnTo>
                  <a:pt x="487729" y="119734"/>
                </a:lnTo>
                <a:lnTo>
                  <a:pt x="510462" y="104558"/>
                </a:lnTo>
                <a:lnTo>
                  <a:pt x="520535" y="102895"/>
                </a:lnTo>
                <a:close/>
              </a:path>
              <a:path w="1084580" h="516255">
                <a:moveTo>
                  <a:pt x="1083995" y="102895"/>
                </a:moveTo>
                <a:lnTo>
                  <a:pt x="987488" y="102895"/>
                </a:lnTo>
                <a:lnTo>
                  <a:pt x="939647" y="413003"/>
                </a:lnTo>
                <a:lnTo>
                  <a:pt x="1083995" y="413003"/>
                </a:lnTo>
                <a:lnTo>
                  <a:pt x="1083995" y="102895"/>
                </a:lnTo>
                <a:close/>
              </a:path>
              <a:path w="1084580" h="516255">
                <a:moveTo>
                  <a:pt x="543318" y="143662"/>
                </a:moveTo>
                <a:lnTo>
                  <a:pt x="532837" y="145322"/>
                </a:lnTo>
                <a:lnTo>
                  <a:pt x="524884" y="150634"/>
                </a:lnTo>
                <a:lnTo>
                  <a:pt x="519837" y="160100"/>
                </a:lnTo>
                <a:lnTo>
                  <a:pt x="518071" y="174218"/>
                </a:lnTo>
                <a:lnTo>
                  <a:pt x="518071" y="341668"/>
                </a:lnTo>
                <a:lnTo>
                  <a:pt x="519837" y="355724"/>
                </a:lnTo>
                <a:lnTo>
                  <a:pt x="524884" y="365040"/>
                </a:lnTo>
                <a:lnTo>
                  <a:pt x="532837" y="370202"/>
                </a:lnTo>
                <a:lnTo>
                  <a:pt x="543318" y="371792"/>
                </a:lnTo>
                <a:lnTo>
                  <a:pt x="553812" y="370202"/>
                </a:lnTo>
                <a:lnTo>
                  <a:pt x="561768" y="365040"/>
                </a:lnTo>
                <a:lnTo>
                  <a:pt x="566814" y="355724"/>
                </a:lnTo>
                <a:lnTo>
                  <a:pt x="568579" y="341668"/>
                </a:lnTo>
                <a:lnTo>
                  <a:pt x="568579" y="284530"/>
                </a:lnTo>
                <a:lnTo>
                  <a:pt x="546430" y="284530"/>
                </a:lnTo>
                <a:lnTo>
                  <a:pt x="546430" y="240220"/>
                </a:lnTo>
                <a:lnTo>
                  <a:pt x="840348" y="240220"/>
                </a:lnTo>
                <a:lnTo>
                  <a:pt x="835293" y="207454"/>
                </a:lnTo>
                <a:lnTo>
                  <a:pt x="568579" y="207454"/>
                </a:lnTo>
                <a:lnTo>
                  <a:pt x="568579" y="174218"/>
                </a:lnTo>
                <a:lnTo>
                  <a:pt x="566814" y="160100"/>
                </a:lnTo>
                <a:lnTo>
                  <a:pt x="561768" y="150634"/>
                </a:lnTo>
                <a:lnTo>
                  <a:pt x="553812" y="145322"/>
                </a:lnTo>
                <a:lnTo>
                  <a:pt x="543318" y="143662"/>
                </a:lnTo>
                <a:close/>
              </a:path>
              <a:path w="1084580" h="516255">
                <a:moveTo>
                  <a:pt x="942759" y="102895"/>
                </a:moveTo>
                <a:lnTo>
                  <a:pt x="868337" y="102895"/>
                </a:lnTo>
                <a:lnTo>
                  <a:pt x="905535" y="355853"/>
                </a:lnTo>
                <a:lnTo>
                  <a:pt x="942759" y="102895"/>
                </a:lnTo>
                <a:close/>
              </a:path>
              <a:path w="1084580" h="516255">
                <a:moveTo>
                  <a:pt x="214668" y="102895"/>
                </a:moveTo>
                <a:lnTo>
                  <a:pt x="164604" y="102895"/>
                </a:lnTo>
                <a:lnTo>
                  <a:pt x="214668" y="288518"/>
                </a:lnTo>
                <a:lnTo>
                  <a:pt x="214668" y="102895"/>
                </a:lnTo>
                <a:close/>
              </a:path>
              <a:path w="1084580" h="516255">
                <a:moveTo>
                  <a:pt x="1083995" y="99352"/>
                </a:moveTo>
                <a:lnTo>
                  <a:pt x="541997" y="99352"/>
                </a:lnTo>
                <a:lnTo>
                  <a:pt x="573536" y="104558"/>
                </a:lnTo>
                <a:lnTo>
                  <a:pt x="596265" y="119734"/>
                </a:lnTo>
                <a:lnTo>
                  <a:pt x="610020" y="144213"/>
                </a:lnTo>
                <a:lnTo>
                  <a:pt x="614641" y="177330"/>
                </a:lnTo>
                <a:lnTo>
                  <a:pt x="614641" y="207454"/>
                </a:lnTo>
                <a:lnTo>
                  <a:pt x="835293" y="207454"/>
                </a:lnTo>
                <a:lnTo>
                  <a:pt x="819162" y="102895"/>
                </a:lnTo>
                <a:lnTo>
                  <a:pt x="1083995" y="102895"/>
                </a:lnTo>
                <a:lnTo>
                  <a:pt x="1083995" y="99352"/>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a:xfrm>
            <a:off x="203300" y="148387"/>
            <a:ext cx="2747010" cy="299720"/>
          </a:xfrm>
          <a:prstGeom prst="rect">
            <a:avLst/>
          </a:prstGeom>
        </p:spPr>
        <p:txBody>
          <a:bodyPr wrap="square" lIns="0" tIns="0" rIns="0" bIns="0">
            <a:spAutoFit/>
          </a:bodyPr>
          <a:lstStyle>
            <a:lvl1pPr>
              <a:defRPr sz="1800" b="1" i="0">
                <a:solidFill>
                  <a:schemeClr val="bg1"/>
                </a:solidFill>
                <a:latin typeface="Swis721 Cn BT"/>
                <a:cs typeface="Swis721 Cn BT"/>
              </a:defRPr>
            </a:lvl1pPr>
          </a:lstStyle>
          <a:p>
            <a:endParaRPr/>
          </a:p>
        </p:txBody>
      </p:sp>
      <p:sp>
        <p:nvSpPr>
          <p:cNvPr id="3" name="Holder 3"/>
          <p:cNvSpPr>
            <a:spLocks noGrp="1"/>
          </p:cNvSpPr>
          <p:nvPr>
            <p:ph type="body" idx="1"/>
          </p:nvPr>
        </p:nvSpPr>
        <p:spPr>
          <a:xfrm>
            <a:off x="672147" y="1739455"/>
            <a:ext cx="12098655"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570603" y="7033450"/>
            <a:ext cx="4301744"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72147" y="7033450"/>
            <a:ext cx="3091878"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6/20/2024</a:t>
            </a:fld>
            <a:endParaRPr lang="en-US"/>
          </a:p>
        </p:txBody>
      </p:sp>
      <p:sp>
        <p:nvSpPr>
          <p:cNvPr id="6" name="Holder 6"/>
          <p:cNvSpPr>
            <a:spLocks noGrp="1"/>
          </p:cNvSpPr>
          <p:nvPr>
            <p:ph type="sldNum" sz="quarter" idx="7"/>
          </p:nvPr>
        </p:nvSpPr>
        <p:spPr>
          <a:xfrm>
            <a:off x="9678924" y="7033450"/>
            <a:ext cx="3091878"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black statue of a person&#10;&#10;Description automatically generated">
            <a:extLst>
              <a:ext uri="{FF2B5EF4-FFF2-40B4-BE49-F238E27FC236}">
                <a16:creationId xmlns:a16="http://schemas.microsoft.com/office/drawing/2014/main" id="{1C991E6C-C447-A597-6321-32CFBB7E9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
            <a:ext cx="13436600" cy="75624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FFF923-17D0-9178-86C7-399BD46748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408" y="-5927"/>
            <a:ext cx="13363192" cy="7517932"/>
          </a:xfrm>
          <a:prstGeom prst="rect">
            <a:avLst/>
          </a:prstGeom>
        </p:spPr>
      </p:pic>
    </p:spTree>
    <p:extLst>
      <p:ext uri="{BB962C8B-B14F-4D97-AF65-F5344CB8AC3E}">
        <p14:creationId xmlns:p14="http://schemas.microsoft.com/office/powerpoint/2010/main" val="1179528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FFF923-17D0-9178-86C7-399BD46748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408" y="-5927"/>
            <a:ext cx="13453571" cy="7568777"/>
          </a:xfrm>
          <a:prstGeom prst="rect">
            <a:avLst/>
          </a:prstGeom>
        </p:spPr>
      </p:pic>
    </p:spTree>
    <p:extLst>
      <p:ext uri="{BB962C8B-B14F-4D97-AF65-F5344CB8AC3E}">
        <p14:creationId xmlns:p14="http://schemas.microsoft.com/office/powerpoint/2010/main" val="3056845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FFF923-17D0-9178-86C7-399BD46748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3443036" cy="7562850"/>
          </a:xfrm>
          <a:prstGeom prst="rect">
            <a:avLst/>
          </a:prstGeom>
        </p:spPr>
      </p:pic>
    </p:spTree>
    <p:extLst>
      <p:ext uri="{BB962C8B-B14F-4D97-AF65-F5344CB8AC3E}">
        <p14:creationId xmlns:p14="http://schemas.microsoft.com/office/powerpoint/2010/main" val="3153527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3440410" cy="7560309"/>
          </a:xfrm>
          <a:custGeom>
            <a:avLst/>
            <a:gdLst/>
            <a:ahLst/>
            <a:cxnLst/>
            <a:rect l="l" t="t" r="r" b="b"/>
            <a:pathLst>
              <a:path w="13440410" h="7560309">
                <a:moveTo>
                  <a:pt x="13440003" y="0"/>
                </a:moveTo>
                <a:lnTo>
                  <a:pt x="0" y="0"/>
                </a:lnTo>
                <a:lnTo>
                  <a:pt x="0" y="7559992"/>
                </a:lnTo>
                <a:lnTo>
                  <a:pt x="13440003" y="7559992"/>
                </a:lnTo>
                <a:lnTo>
                  <a:pt x="13440003" y="0"/>
                </a:lnTo>
                <a:close/>
              </a:path>
            </a:pathLst>
          </a:custGeom>
          <a:solidFill>
            <a:srgbClr val="000000"/>
          </a:solidFill>
        </p:spPr>
        <p:txBody>
          <a:bodyPr wrap="square" lIns="0" tIns="0" rIns="0" bIns="0" rtlCol="0"/>
          <a:lstStyle/>
          <a:p>
            <a:endParaRPr/>
          </a:p>
        </p:txBody>
      </p:sp>
      <p:pic>
        <p:nvPicPr>
          <p:cNvPr id="3" name="object 3"/>
          <p:cNvPicPr/>
          <p:nvPr/>
        </p:nvPicPr>
        <p:blipFill>
          <a:blip r:embed="rId3" cstate="print"/>
          <a:stretch>
            <a:fillRect/>
          </a:stretch>
        </p:blipFill>
        <p:spPr>
          <a:xfrm>
            <a:off x="0" y="25"/>
            <a:ext cx="11471971" cy="7559967"/>
          </a:xfrm>
          <a:prstGeom prst="rect">
            <a:avLst/>
          </a:prstGeom>
        </p:spPr>
      </p:pic>
      <p:pic>
        <p:nvPicPr>
          <p:cNvPr id="10" name="Picture 9" descr="A collage of a building and a pool&#10;&#10;Description automatically generated">
            <a:extLst>
              <a:ext uri="{FF2B5EF4-FFF2-40B4-BE49-F238E27FC236}">
                <a16:creationId xmlns:a16="http://schemas.microsoft.com/office/drawing/2014/main" id="{197179E9-464C-EF32-4F08-DA3F06D126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48"/>
            <a:ext cx="13436600" cy="755895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tatue of a person and a gold object&#10;&#10;Description automatically generated">
            <a:extLst>
              <a:ext uri="{FF2B5EF4-FFF2-40B4-BE49-F238E27FC236}">
                <a16:creationId xmlns:a16="http://schemas.microsoft.com/office/drawing/2014/main" id="{F13F1F07-B3D3-D31F-1FB4-7C58C04376C2}"/>
              </a:ext>
            </a:extLst>
          </p:cNvPr>
          <p:cNvPicPr>
            <a:picLocks noChangeAspect="1"/>
          </p:cNvPicPr>
          <p:nvPr/>
        </p:nvPicPr>
        <p:blipFill>
          <a:blip r:embed="rId3"/>
          <a:srcRect/>
          <a:stretch/>
        </p:blipFill>
        <p:spPr>
          <a:xfrm>
            <a:off x="42" y="0"/>
            <a:ext cx="13436515" cy="755922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tone plaque with a picture of two people&#10;&#10;Description automatically generated">
            <a:extLst>
              <a:ext uri="{FF2B5EF4-FFF2-40B4-BE49-F238E27FC236}">
                <a16:creationId xmlns:a16="http://schemas.microsoft.com/office/drawing/2014/main" id="{64E99BAB-75E5-8DE3-70CC-69E7B740411B}"/>
              </a:ext>
            </a:extLst>
          </p:cNvPr>
          <p:cNvPicPr>
            <a:picLocks noChangeAspect="1"/>
          </p:cNvPicPr>
          <p:nvPr/>
        </p:nvPicPr>
        <p:blipFill>
          <a:blip r:embed="rId3"/>
          <a:srcRect/>
          <a:stretch/>
        </p:blipFill>
        <p:spPr>
          <a:xfrm>
            <a:off x="42" y="1810"/>
            <a:ext cx="13436515" cy="755922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rocks with different shapes&#10;&#10;Description automatically generated">
            <a:extLst>
              <a:ext uri="{FF2B5EF4-FFF2-40B4-BE49-F238E27FC236}">
                <a16:creationId xmlns:a16="http://schemas.microsoft.com/office/drawing/2014/main" id="{8358D304-F9C4-038F-7A82-86B8832CFFA8}"/>
              </a:ext>
            </a:extLst>
          </p:cNvPr>
          <p:cNvPicPr>
            <a:picLocks noChangeAspect="1"/>
          </p:cNvPicPr>
          <p:nvPr/>
        </p:nvPicPr>
        <p:blipFill>
          <a:blip r:embed="rId3"/>
          <a:srcRect/>
          <a:stretch/>
        </p:blipFill>
        <p:spPr>
          <a:xfrm>
            <a:off x="42" y="17439"/>
            <a:ext cx="13436515" cy="755922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up of a piece of art&#10;&#10;Description automatically generated">
            <a:extLst>
              <a:ext uri="{FF2B5EF4-FFF2-40B4-BE49-F238E27FC236}">
                <a16:creationId xmlns:a16="http://schemas.microsoft.com/office/drawing/2014/main" id="{E667D59C-8C5A-5B2F-ACC6-B9630BB8C33E}"/>
              </a:ext>
            </a:extLst>
          </p:cNvPr>
          <p:cNvPicPr>
            <a:picLocks noChangeAspect="1"/>
          </p:cNvPicPr>
          <p:nvPr/>
        </p:nvPicPr>
        <p:blipFill>
          <a:blip r:embed="rId3"/>
          <a:srcRect/>
          <a:stretch/>
        </p:blipFill>
        <p:spPr>
          <a:xfrm>
            <a:off x="42" y="1810"/>
            <a:ext cx="13436515" cy="755922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statues of ancient egyptian gods&#10;&#10;Description automatically generated">
            <a:extLst>
              <a:ext uri="{FF2B5EF4-FFF2-40B4-BE49-F238E27FC236}">
                <a16:creationId xmlns:a16="http://schemas.microsoft.com/office/drawing/2014/main" id="{D605F76C-6ABC-4087-826A-6B209F001D81}"/>
              </a:ext>
            </a:extLst>
          </p:cNvPr>
          <p:cNvPicPr>
            <a:picLocks noChangeAspect="1"/>
          </p:cNvPicPr>
          <p:nvPr/>
        </p:nvPicPr>
        <p:blipFill>
          <a:blip r:embed="rId3"/>
          <a:srcRect/>
          <a:stretch/>
        </p:blipFill>
        <p:spPr>
          <a:xfrm>
            <a:off x="42" y="1810"/>
            <a:ext cx="13436515" cy="755922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statue&#10;&#10;Description automatically generated">
            <a:extLst>
              <a:ext uri="{FF2B5EF4-FFF2-40B4-BE49-F238E27FC236}">
                <a16:creationId xmlns:a16="http://schemas.microsoft.com/office/drawing/2014/main" id="{67933567-B1BA-B97B-2592-56A8786CCE52}"/>
              </a:ext>
            </a:extLst>
          </p:cNvPr>
          <p:cNvPicPr>
            <a:picLocks noChangeAspect="1"/>
          </p:cNvPicPr>
          <p:nvPr/>
        </p:nvPicPr>
        <p:blipFill>
          <a:blip r:embed="rId3"/>
          <a:stretch>
            <a:fillRect/>
          </a:stretch>
        </p:blipFill>
        <p:spPr>
          <a:xfrm>
            <a:off x="42" y="1810"/>
            <a:ext cx="13436515" cy="755923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logo with a cat on it&#10;&#10;Description automatically generated">
            <a:extLst>
              <a:ext uri="{FF2B5EF4-FFF2-40B4-BE49-F238E27FC236}">
                <a16:creationId xmlns:a16="http://schemas.microsoft.com/office/drawing/2014/main" id="{9DFFF923-17D0-9178-86C7-399BD46748BE}"/>
              </a:ext>
            </a:extLst>
          </p:cNvPr>
          <p:cNvPicPr>
            <a:picLocks noChangeAspect="1"/>
          </p:cNvPicPr>
          <p:nvPr/>
        </p:nvPicPr>
        <p:blipFill>
          <a:blip r:embed="rId3"/>
          <a:stretch>
            <a:fillRect/>
          </a:stretch>
        </p:blipFill>
        <p:spPr>
          <a:xfrm>
            <a:off x="6405" y="-5927"/>
            <a:ext cx="13785191" cy="767995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C3D88F36D7274999E181869B1E59DA" ma:contentTypeVersion="20" ma:contentTypeDescription="Create a new document." ma:contentTypeScope="" ma:versionID="48b1ca89a8dc7333ff2436c501d62f94">
  <xsd:schema xmlns:xsd="http://www.w3.org/2001/XMLSchema" xmlns:xs="http://www.w3.org/2001/XMLSchema" xmlns:p="http://schemas.microsoft.com/office/2006/metadata/properties" xmlns:ns2="d9f71575-a969-4151-bcad-c037f6372944" xmlns:ns3="09002cf7-a684-4927-8492-533f8a760b0e" targetNamespace="http://schemas.microsoft.com/office/2006/metadata/properties" ma:root="true" ma:fieldsID="9453e8da058c6d84185e3bc004b7e082" ns2:_="" ns3:_="">
    <xsd:import namespace="d9f71575-a969-4151-bcad-c037f6372944"/>
    <xsd:import namespace="09002cf7-a684-4927-8492-533f8a760b0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SentDat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f71575-a969-4151-bcad-c037f63729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SentDate" ma:index="20" nillable="true" ma:displayName="Sent Date" ma:format="DateTime" ma:internalName="SentDat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5118ac9-fe80-407b-8627-21da8c68d23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_Flow_SignoffStatus" ma:index="27"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002cf7-a684-4927-8492-533f8a760b0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deca2e18-1d60-496a-9fce-8216c1302ad6}" ma:internalName="TaxCatchAll" ma:showField="CatchAllData" ma:web="09002cf7-a684-4927-8492-533f8a760b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d9f71575-a969-4151-bcad-c037f6372944" xsi:nil="true"/>
    <SentDate xmlns="d9f71575-a969-4151-bcad-c037f6372944" xsi:nil="true"/>
    <TaxCatchAll xmlns="09002cf7-a684-4927-8492-533f8a760b0e" xsi:nil="true"/>
    <lcf76f155ced4ddcb4097134ff3c332f xmlns="d9f71575-a969-4151-bcad-c037f637294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C4FCBDE-A9ED-4BD4-8A49-3223943DEAD9}">
  <ds:schemaRefs>
    <ds:schemaRef ds:uri="09002cf7-a684-4927-8492-533f8a760b0e"/>
    <ds:schemaRef ds:uri="d9f71575-a969-4151-bcad-c037f63729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5A8D306-762C-4EFE-A95B-DE8C908C437C}">
  <ds:schemaRefs>
    <ds:schemaRef ds:uri="http://schemas.microsoft.com/sharepoint/v3/contenttype/forms"/>
  </ds:schemaRefs>
</ds:datastoreItem>
</file>

<file path=customXml/itemProps3.xml><?xml version="1.0" encoding="utf-8"?>
<ds:datastoreItem xmlns:ds="http://schemas.openxmlformats.org/officeDocument/2006/customXml" ds:itemID="{2D00B53B-C30F-4088-A315-FB53DD6AE1EC}">
  <ds:schemaRefs>
    <ds:schemaRef ds:uri="http://schemas.microsoft.com/office/2006/documentManagement/type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purl.org/dc/elements/1.1/"/>
    <ds:schemaRef ds:uri="09002cf7-a684-4927-8492-533f8a760b0e"/>
    <ds:schemaRef ds:uri="d9f71575-a969-4151-bcad-c037f6372944"/>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8</TotalTime>
  <Words>2624</Words>
  <Application>Microsoft Office PowerPoint</Application>
  <PresentationFormat>Custom</PresentationFormat>
  <Paragraphs>124</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Laura Henderson</cp:lastModifiedBy>
  <cp:revision>237</cp:revision>
  <dcterms:created xsi:type="dcterms:W3CDTF">2024-06-03T05:38:11Z</dcterms:created>
  <dcterms:modified xsi:type="dcterms:W3CDTF">2024-06-21T01:51:10Z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2024-05-23T00:00:00Z</vt:filetime>
  </property>
  <property fmtid="{D5CDD505-2E9C-101B-9397-08002B2CF9AE}" pid="3" name="Creator">
    <vt:lpwstr>Adobe InDesign 19.4 (Macintosh)</vt:lpwstr>
  </property>
  <property fmtid="{D5CDD505-2E9C-101B-9397-08002B2CF9AE}" pid="4" name="LastSaved">
    <vt:filetime>2024-06-03T00:00:00Z</vt:filetime>
  </property>
  <property fmtid="{D5CDD505-2E9C-101B-9397-08002B2CF9AE}" pid="5" name="Producer">
    <vt:lpwstr>Adobe PDF Library 17.0</vt:lpwstr>
  </property>
  <property fmtid="{D5CDD505-2E9C-101B-9397-08002B2CF9AE}" pid="6" name="ContentTypeId">
    <vt:lpwstr>0x010100FFC3D88F36D7274999E181869B1E59DA</vt:lpwstr>
  </property>
  <property fmtid="{D5CDD505-2E9C-101B-9397-08002B2CF9AE}" pid="7" name="MediaServiceImageTags">
    <vt:lpwstr/>
  </property>
</Properties>
</file>