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63" r:id="rId2"/>
    <p:sldId id="264" r:id="rId3"/>
    <p:sldId id="262" r:id="rId4"/>
    <p:sldId id="261" r:id="rId5"/>
    <p:sldId id="260" r:id="rId6"/>
    <p:sldId id="259" r:id="rId7"/>
    <p:sldId id="258" r:id="rId8"/>
    <p:sldId id="25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3356"/>
  </p:normalViewPr>
  <p:slideViewPr>
    <p:cSldViewPr snapToGrid="0">
      <p:cViewPr varScale="1">
        <p:scale>
          <a:sx n="105" d="100"/>
          <a:sy n="105" d="100"/>
        </p:scale>
        <p:origin x="13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37B138-A5BC-F946-A326-BD520907A3D9}" type="datetimeFigureOut">
              <a:rPr lang="en-US" smtClean="0"/>
              <a:t>10/25/2026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B0E401-9A46-5E4B-A503-D092B31257C9}" type="slidenum">
              <a:rPr lang="en-US" smtClean="0"/>
              <a:t>‹#›</a:t>
            </a:fld>
            <a:endParaRPr lang="en-US"/>
          </a:p>
        </p:txBody>
      </p:sp>
    </p:spTree>
    <p:extLst>
      <p:ext uri="{BB962C8B-B14F-4D97-AF65-F5344CB8AC3E}">
        <p14:creationId xmlns:p14="http://schemas.microsoft.com/office/powerpoint/2010/main" val="3370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gv.vic.gov.au/explore/collection/work/3845/" TargetMode="External"/><Relationship Id="rId7" Type="http://schemas.openxmlformats.org/officeDocument/2006/relationships/hyperlink" Target="https://indigenousdesigncharter.com.au/australian-indigenous-design-charter/"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ngv.vic.gov.au/explore/collection/work/43625/" TargetMode="External"/><Relationship Id="rId5" Type="http://schemas.openxmlformats.org/officeDocument/2006/relationships/hyperlink" Target="https://www.ngv.vic.gov.au/explore/collection/work/22076/" TargetMode="External"/><Relationship Id="rId4" Type="http://schemas.openxmlformats.org/officeDocument/2006/relationships/hyperlink" Target="https://www.ngv.vic.gov.au/explore/collection/work/4256/"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06B0E401-9A46-5E4B-A503-D092B31257C9}" type="slidenum">
              <a:rPr lang="en-US" smtClean="0"/>
              <a:t>1</a:t>
            </a:fld>
            <a:endParaRPr lang="en-US"/>
          </a:p>
        </p:txBody>
      </p:sp>
    </p:spTree>
    <p:extLst>
      <p:ext uri="{BB962C8B-B14F-4D97-AF65-F5344CB8AC3E}">
        <p14:creationId xmlns:p14="http://schemas.microsoft.com/office/powerpoint/2010/main" val="151511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E8C2-26BF-2DB7-FEA1-07FF84234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EF204-B7CC-8524-548A-214F6B039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47A0EB-3B5C-8B00-A489-D1FE9DD43F85}"/>
              </a:ext>
            </a:extLst>
          </p:cNvPr>
          <p:cNvSpPr>
            <a:spLocks noGrp="1"/>
          </p:cNvSpPr>
          <p:nvPr>
            <p:ph type="body" idx="1"/>
          </p:nvPr>
        </p:nvSpPr>
        <p:spPr/>
        <p:txBody>
          <a:bodyPr/>
          <a:lstStyle/>
          <a:p>
            <a:r>
              <a:rPr lang="en-US" b="1" dirty="0"/>
              <a:t>INTRODUCTION TO THE RESOURCE </a:t>
            </a:r>
            <a:endParaRPr lang="en-US" dirty="0"/>
          </a:p>
          <a:p>
            <a:r>
              <a:rPr lang="en-US" dirty="0"/>
              <a:t>Designed for Levels 5-8, this resource includes introductory information and discussion prompts for a selection of NGV Collection artworks featured in the exhibition </a:t>
            </a:r>
            <a:r>
              <a:rPr lang="en-US" i="1" dirty="0"/>
              <a:t>MARGARET PRESTON </a:t>
            </a:r>
            <a:r>
              <a:rPr lang="en-US" dirty="0"/>
              <a:t>(4 September 2026 – 31 January 2027) at the National Gallery of Victoria. It may be used before or after your visit, or as an independent resource to support student learning and engagement with Preston's art and legacy.</a:t>
            </a:r>
            <a:endParaRPr lang="en-US"/>
          </a:p>
          <a:p>
            <a:endParaRPr lang="en-US" b="1" dirty="0"/>
          </a:p>
          <a:p>
            <a:r>
              <a:rPr lang="en-US" b="1"/>
              <a:t>Learning Objectives</a:t>
            </a:r>
            <a:endParaRPr lang="en-US"/>
          </a:p>
          <a:p>
            <a:pPr marL="171450" indent="-171450">
              <a:buFont typeface="Arial"/>
              <a:buChar char="•"/>
            </a:pPr>
            <a:r>
              <a:rPr lang="en-US" dirty="0"/>
              <a:t>Identify and describe art elements and principles in a selection of NGV Collection artworks.</a:t>
            </a:r>
            <a:endParaRPr lang="en-US"/>
          </a:p>
          <a:p>
            <a:pPr marL="171450" indent="-171450">
              <a:buFont typeface="Arial"/>
              <a:buChar char="•"/>
            </a:pPr>
            <a:r>
              <a:rPr lang="en-US" dirty="0"/>
              <a:t>Discuss how artists use the art elements and principles, as well as materials and techniques to communicate ideas and meaning.</a:t>
            </a:r>
            <a:endParaRPr lang="en-US"/>
          </a:p>
          <a:p>
            <a:pPr marL="171450" indent="-171450">
              <a:buFont typeface="Arial"/>
              <a:buChar char="•"/>
            </a:pPr>
            <a:r>
              <a:rPr lang="en-US" dirty="0"/>
              <a:t>Consider how artworks reflect the social, cultural and historical contexts in which they are made and how interpretation can shift across time.</a:t>
            </a:r>
            <a:endParaRPr lang="en-US"/>
          </a:p>
          <a:p>
            <a:endParaRPr lang="en-US" b="1" dirty="0"/>
          </a:p>
          <a:p>
            <a:r>
              <a:rPr lang="en-US" b="1"/>
              <a:t>About the exhibition</a:t>
            </a:r>
            <a:r>
              <a:rPr lang="en-US" i="1" dirty="0"/>
              <a:t> </a:t>
            </a:r>
            <a:endParaRPr lang="en-US"/>
          </a:p>
          <a:p>
            <a:r>
              <a:rPr lang="en-US"/>
              <a:t>Step inside the vibrant world of one of Australia’s most influential painters. Margaret Preston is the first major exhibition on the artist in over 20 years, featuring more than 250 of her paintings, prints and ceramics. The exhibition showcases Preston’s mastery of a wide range of artistic styles, as shown in her captivating still life, floral and landscape paintings. The exhibition also features contemporary responses to Preston’s works, highlighting her lasting impact as an icon of twentieth century Australian art.</a:t>
            </a:r>
          </a:p>
        </p:txBody>
      </p:sp>
      <p:sp>
        <p:nvSpPr>
          <p:cNvPr id="4" name="Slide Number Placeholder 3">
            <a:extLst>
              <a:ext uri="{FF2B5EF4-FFF2-40B4-BE49-F238E27FC236}">
                <a16:creationId xmlns:a16="http://schemas.microsoft.com/office/drawing/2014/main" id="{076D13B7-5D30-9A37-C291-B30F91961760}"/>
              </a:ext>
            </a:extLst>
          </p:cNvPr>
          <p:cNvSpPr>
            <a:spLocks noGrp="1"/>
          </p:cNvSpPr>
          <p:nvPr>
            <p:ph type="sldNum" sz="quarter" idx="5"/>
          </p:nvPr>
        </p:nvSpPr>
        <p:spPr/>
        <p:txBody>
          <a:bodyPr/>
          <a:lstStyle/>
          <a:p>
            <a:fld id="{06B0E401-9A46-5E4B-A503-D092B31257C9}" type="slidenum">
              <a:rPr lang="en-US" smtClean="0"/>
              <a:t>2</a:t>
            </a:fld>
            <a:endParaRPr lang="en-US"/>
          </a:p>
        </p:txBody>
      </p:sp>
    </p:spTree>
    <p:extLst>
      <p:ext uri="{BB962C8B-B14F-4D97-AF65-F5344CB8AC3E}">
        <p14:creationId xmlns:p14="http://schemas.microsoft.com/office/powerpoint/2010/main" val="87671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WHO IS MARGARET PRESTON?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Celebrated for her bold floral still </a:t>
            </a:r>
            <a:r>
              <a:rPr lang="en-US" sz="1200" kern="1200" dirty="0" err="1">
                <a:solidFill>
                  <a:schemeClr val="tx1"/>
                </a:solidFill>
                <a:effectLst/>
                <a:latin typeface="+mn-lt"/>
                <a:ea typeface="+mn-ea"/>
                <a:cs typeface="+mn-cs"/>
              </a:rPr>
              <a:t>lifes</a:t>
            </a:r>
            <a:r>
              <a:rPr lang="en-US" sz="1200" kern="1200" dirty="0">
                <a:solidFill>
                  <a:schemeClr val="tx1"/>
                </a:solidFill>
                <a:effectLst/>
                <a:latin typeface="+mn-lt"/>
                <a:ea typeface="+mn-ea"/>
                <a:cs typeface="+mn-cs"/>
              </a:rPr>
              <a:t> and modern woodblock prints, Australian artist Margaret Preston (1875–1963) was a central figure in the development of modernism in Australia.</a:t>
            </a:r>
          </a:p>
          <a:p>
            <a:r>
              <a:rPr lang="en-US" sz="1200" kern="1200" dirty="0">
                <a:solidFill>
                  <a:schemeClr val="tx1"/>
                </a:solidFill>
                <a:effectLst/>
                <a:latin typeface="+mn-lt"/>
                <a:ea typeface="+mn-ea"/>
                <a:cs typeface="+mn-cs"/>
              </a:rPr>
              <a:t>Preston studied in Adelaide, Sydney and Melbourne, before travelling extensively across England and Europe.  Building on styles she encountered on her travels, including Post-Impressionism, European Primitivism and Japanese </a:t>
            </a:r>
            <a:r>
              <a:rPr lang="en-US" sz="1200" i="1" kern="1200" dirty="0">
                <a:solidFill>
                  <a:schemeClr val="tx1"/>
                </a:solidFill>
                <a:effectLst/>
                <a:latin typeface="+mn-lt"/>
                <a:ea typeface="+mn-ea"/>
                <a:cs typeface="+mn-cs"/>
              </a:rPr>
              <a:t>ukiyo-e</a:t>
            </a:r>
            <a:r>
              <a:rPr lang="en-US" sz="1200" kern="1200" dirty="0">
                <a:solidFill>
                  <a:schemeClr val="tx1"/>
                </a:solidFill>
                <a:effectLst/>
                <a:latin typeface="+mn-lt"/>
                <a:ea typeface="+mn-ea"/>
                <a:cs typeface="+mn-cs"/>
              </a:rPr>
              <a:t>, Preston began to develop her own unique visual language.  </a:t>
            </a:r>
          </a:p>
          <a:p>
            <a:r>
              <a:rPr lang="en-US" sz="1200" kern="1200" dirty="0">
                <a:solidFill>
                  <a:schemeClr val="tx1"/>
                </a:solidFill>
                <a:effectLst/>
                <a:latin typeface="+mn-lt"/>
                <a:ea typeface="+mn-ea"/>
                <a:cs typeface="+mn-cs"/>
              </a:rPr>
              <a:t>On her return to Australia in 1919, Preston also began to champion the idea of a national art and culture. In her enthusiasm, she increasingly looked to the cultural material of First Peoples, whose designs she perceived as untouched by European taste. </a:t>
            </a:r>
          </a:p>
          <a:p>
            <a:r>
              <a:rPr lang="en-US" sz="1200" kern="1200" dirty="0">
                <a:solidFill>
                  <a:schemeClr val="tx1"/>
                </a:solidFill>
                <a:effectLst/>
                <a:latin typeface="+mn-lt"/>
                <a:ea typeface="+mn-ea"/>
                <a:cs typeface="+mn-cs"/>
              </a:rPr>
              <a:t>Although Preston was progressive in recognizing the aesthetic value of the objects and motifs she incorporated, her approach did not consider their significance to the communities from which she appropriated.  As such, Preston’s work continues to generate debate, emphasizing her important contribution to Australian art of the twentieth century. </a:t>
            </a:r>
          </a:p>
          <a:p>
            <a:endParaRPr lang="en-US" b="1" dirty="0"/>
          </a:p>
          <a:p>
            <a:r>
              <a:rPr lang="en-US" sz="1200" b="1" kern="1200">
                <a:solidFill>
                  <a:schemeClr val="tx1"/>
                </a:solidFill>
                <a:effectLst/>
                <a:latin typeface="+mn-lt"/>
                <a:ea typeface="+mn-ea"/>
                <a:cs typeface="+mn-cs"/>
              </a:rPr>
              <a:t>PRESTON AND PRINTMAKING</a:t>
            </a:r>
            <a:r>
              <a:rPr lang="en-US" sz="1200" kern="1200" dirty="0">
                <a:solidFill>
                  <a:schemeClr val="tx1"/>
                </a:solidFill>
                <a:effectLst/>
                <a:latin typeface="+mn-lt"/>
                <a:ea typeface="+mn-ea"/>
                <a:cs typeface="+mn-cs"/>
              </a:rPr>
              <a:t>  </a:t>
            </a:r>
            <a:endParaRPr lang="en-US">
              <a:ea typeface="+mn-ea"/>
              <a:cs typeface="+mn-cs"/>
            </a:endParaRPr>
          </a:p>
          <a:p>
            <a:r>
              <a:rPr lang="en-US" sz="1200" kern="1200">
                <a:solidFill>
                  <a:schemeClr val="tx1"/>
                </a:solidFill>
                <a:effectLst/>
                <a:latin typeface="+mn-lt"/>
                <a:ea typeface="+mn-ea"/>
                <a:cs typeface="+mn-cs"/>
              </a:rPr>
              <a:t>The mid-1920s marked the beginning of an extended period of printmaking that would come to define Preston’s practice. These early prints combined the medium of Japanese woodblock printing with, at times, designs appropriated from First Nations cultural material. Having studied the process of woodblock printing overseas, Preston was considered a well-respected authority on the subject by Sydney’s artistic community.    </a:t>
            </a:r>
            <a:endParaRPr lang="en-US" sz="1200" kern="1200">
              <a:solidFill>
                <a:schemeClr val="tx1"/>
              </a:solidFill>
              <a:effectLst/>
              <a:latin typeface="+mn-lt"/>
            </a:endParaRPr>
          </a:p>
          <a:p>
            <a:r>
              <a:rPr lang="en-US" sz="1200" b="1" i="1" kern="1200" dirty="0" err="1">
                <a:solidFill>
                  <a:schemeClr val="tx1"/>
                </a:solidFill>
                <a:effectLst/>
                <a:latin typeface="+mn-lt"/>
                <a:ea typeface="+mn-ea"/>
                <a:cs typeface="+mn-cs"/>
              </a:rPr>
              <a:t>Wheelflower</a:t>
            </a:r>
            <a:r>
              <a:rPr lang="en-US" sz="1200" b="1"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 1929) is a hand-</a:t>
            </a:r>
            <a:r>
              <a:rPr lang="en-US" sz="1200" kern="1200" dirty="0" err="1">
                <a:solidFill>
                  <a:schemeClr val="tx1"/>
                </a:solidFill>
                <a:effectLst/>
                <a:latin typeface="+mn-lt"/>
                <a:ea typeface="+mn-ea"/>
                <a:cs typeface="+mn-cs"/>
              </a:rPr>
              <a:t>coloured</a:t>
            </a:r>
            <a:r>
              <a:rPr lang="en-US" sz="1200" kern="1200" dirty="0">
                <a:solidFill>
                  <a:schemeClr val="tx1"/>
                </a:solidFill>
                <a:effectLst/>
                <a:latin typeface="+mn-lt"/>
                <a:ea typeface="+mn-ea"/>
                <a:cs typeface="+mn-cs"/>
              </a:rPr>
              <a:t> woodcut print on brown hand-made paper. The woodcut depicts a blooming </a:t>
            </a:r>
            <a:r>
              <a:rPr lang="en-US" sz="1200" kern="1200" dirty="0" err="1">
                <a:solidFill>
                  <a:schemeClr val="tx1"/>
                </a:solidFill>
                <a:effectLst/>
                <a:latin typeface="+mn-lt"/>
                <a:ea typeface="+mn-ea"/>
                <a:cs typeface="+mn-cs"/>
              </a:rPr>
              <a:t>firewheel</a:t>
            </a:r>
            <a:r>
              <a:rPr lang="en-US" sz="1200" kern="1200" dirty="0">
                <a:solidFill>
                  <a:schemeClr val="tx1"/>
                </a:solidFill>
                <a:effectLst/>
                <a:latin typeface="+mn-lt"/>
                <a:ea typeface="+mn-ea"/>
                <a:cs typeface="+mn-cs"/>
              </a:rPr>
              <a:t> tree, a species that is native to coastal rainforests from northern New South Wales to Queensland.  </a:t>
            </a:r>
          </a:p>
          <a:p>
            <a:endParaRPr lang="en-US" b="1" dirty="0"/>
          </a:p>
          <a:p>
            <a:r>
              <a:rPr lang="en-US" sz="1200" b="1" kern="1200">
                <a:solidFill>
                  <a:schemeClr val="tx1"/>
                </a:solidFill>
                <a:effectLst/>
                <a:latin typeface="+mn-lt"/>
                <a:ea typeface="+mn-ea"/>
                <a:cs typeface="+mn-cs"/>
              </a:rPr>
              <a:t>DISCUSSION PROMPTS</a:t>
            </a:r>
            <a:endParaRPr lang="en-US" sz="1200" kern="1200">
              <a:solidFill>
                <a:schemeClr val="tx1"/>
              </a:solidFill>
              <a:effectLst/>
              <a:latin typeface="+mn-lt"/>
            </a:endParaRPr>
          </a:p>
          <a:p>
            <a:r>
              <a:rPr lang="en-US" sz="1200" kern="1200" dirty="0">
                <a:solidFill>
                  <a:schemeClr val="tx1"/>
                </a:solidFill>
                <a:effectLst/>
                <a:latin typeface="+mn-lt"/>
                <a:ea typeface="+mn-ea"/>
                <a:cs typeface="+mn-cs"/>
              </a:rPr>
              <a:t>Let</a:t>
            </a:r>
            <a:r>
              <a:rPr lang="en-US" sz="1200" u="sng"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s investigate the Art Elements and Principles in Preston's </a:t>
            </a:r>
            <a:r>
              <a:rPr lang="en-US" sz="1200" i="1" kern="1200" dirty="0" err="1">
                <a:solidFill>
                  <a:schemeClr val="tx1"/>
                </a:solidFill>
                <a:effectLst/>
                <a:latin typeface="+mn-lt"/>
                <a:ea typeface="+mn-ea"/>
                <a:cs typeface="+mn-cs"/>
              </a:rPr>
              <a:t>Wheelflower</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 1929):</a:t>
            </a:r>
          </a:p>
          <a:p>
            <a:r>
              <a:rPr lang="en-US" sz="1200" b="1" kern="1200" dirty="0">
                <a:solidFill>
                  <a:schemeClr val="tx1"/>
                </a:solidFill>
                <a:effectLst/>
                <a:latin typeface="+mn-lt"/>
                <a:ea typeface="+mn-ea"/>
                <a:cs typeface="+mn-cs"/>
              </a:rPr>
              <a:t>Art Elements: </a:t>
            </a:r>
            <a:r>
              <a:rPr lang="en-US" sz="1200" b="1" i="1" kern="1200" dirty="0" err="1">
                <a:solidFill>
                  <a:schemeClr val="tx1"/>
                </a:solidFill>
                <a:effectLst/>
                <a:latin typeface="+mn-lt"/>
                <a:ea typeface="+mn-ea"/>
                <a:cs typeface="+mn-cs"/>
              </a:rPr>
              <a:t>colour</a:t>
            </a:r>
            <a:r>
              <a:rPr lang="en-US" sz="1200" b="1" i="1" kern="1200" dirty="0">
                <a:solidFill>
                  <a:schemeClr val="tx1"/>
                </a:solidFill>
                <a:effectLst/>
                <a:latin typeface="+mn-lt"/>
                <a:ea typeface="+mn-ea"/>
                <a:cs typeface="+mn-cs"/>
              </a:rPr>
              <a:t>, line, shape, form, tone and texture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Art Principles: </a:t>
            </a:r>
            <a:r>
              <a:rPr lang="en-US" sz="1200" b="1" i="1" kern="1200" dirty="0">
                <a:solidFill>
                  <a:schemeClr val="tx1"/>
                </a:solidFill>
                <a:effectLst/>
                <a:latin typeface="+mn-lt"/>
                <a:ea typeface="+mn-ea"/>
                <a:cs typeface="+mn-cs"/>
              </a:rPr>
              <a:t>emphasis (focal point), movement, rhythm, unity, variety, space, repetition (including pattern), balance, contrast, proportion, space and scale</a:t>
            </a:r>
            <a:endParaRPr lang="en-US" sz="1200" kern="1200" dirty="0">
              <a:solidFill>
                <a:schemeClr val="tx1"/>
              </a:solidFill>
              <a:effectLst/>
              <a:latin typeface="+mn-lt"/>
              <a:ea typeface="+mn-ea"/>
              <a:cs typeface="+mn-cs"/>
            </a:endParaRPr>
          </a:p>
          <a:p>
            <a:pPr marL="285750" lvl="0" indent="-285750">
              <a:buFont typeface="Arial"/>
              <a:buChar char="•"/>
            </a:pPr>
            <a:r>
              <a:rPr lang="en-US" sz="1200" kern="1200" dirty="0">
                <a:solidFill>
                  <a:schemeClr val="tx1"/>
                </a:solidFill>
                <a:effectLst/>
                <a:latin typeface="+mn-lt"/>
                <a:ea typeface="+mn-ea"/>
                <a:cs typeface="+mn-cs"/>
              </a:rPr>
              <a:t>Identify three of the most important art elements and three of the most important art principles. Create a list.</a:t>
            </a:r>
            <a:endParaRPr lang="en-US" sz="1200" kern="1200" dirty="0">
              <a:solidFill>
                <a:schemeClr val="tx1"/>
              </a:solidFill>
              <a:effectLst/>
              <a:latin typeface="+mn-lt"/>
            </a:endParaRPr>
          </a:p>
          <a:p>
            <a:pPr marL="285750" lvl="0" indent="-285750">
              <a:buFont typeface="Arial"/>
              <a:buChar char="•"/>
            </a:pPr>
            <a:r>
              <a:rPr lang="en-US" sz="1200" kern="1200" dirty="0">
                <a:solidFill>
                  <a:schemeClr val="tx1"/>
                </a:solidFill>
                <a:effectLst/>
                <a:latin typeface="+mn-lt"/>
                <a:ea typeface="+mn-ea"/>
                <a:cs typeface="+mn-cs"/>
              </a:rPr>
              <a:t>Based on your observation of how the art elements and principles have been used in this work, think of a describing word or phrase for each of the important art elements and principles you have identified? </a:t>
            </a:r>
            <a:endParaRPr lang="en-US" sz="1200" kern="1200" dirty="0">
              <a:solidFill>
                <a:schemeClr val="tx1"/>
              </a:solidFill>
              <a:effectLst/>
              <a:latin typeface="+mn-lt"/>
            </a:endParaRPr>
          </a:p>
          <a:p>
            <a:r>
              <a:rPr lang="en-US" i="1" dirty="0"/>
              <a:t>  </a:t>
            </a:r>
            <a:r>
              <a:rPr lang="en-US" sz="1200" i="1" kern="1200" dirty="0">
                <a:solidFill>
                  <a:schemeClr val="tx1"/>
                </a:solidFill>
                <a:effectLst/>
                <a:latin typeface="+mn-lt"/>
                <a:ea typeface="+mn-ea"/>
                <a:cs typeface="+mn-cs"/>
              </a:rPr>
              <a:t>For example: Simple shapes or bold </a:t>
            </a:r>
            <a:r>
              <a:rPr lang="en-US" sz="1200" i="1" kern="1200" dirty="0" err="1">
                <a:solidFill>
                  <a:schemeClr val="tx1"/>
                </a:solidFill>
                <a:effectLst/>
                <a:latin typeface="+mn-lt"/>
                <a:ea typeface="+mn-ea"/>
                <a:cs typeface="+mn-cs"/>
              </a:rPr>
              <a:t>colour</a:t>
            </a:r>
            <a:r>
              <a:rPr lang="en-US" sz="1200" i="1" kern="1200" dirty="0">
                <a:solidFill>
                  <a:schemeClr val="tx1"/>
                </a:solidFill>
                <a:effectLst/>
                <a:latin typeface="+mn-lt"/>
                <a:ea typeface="+mn-ea"/>
                <a:cs typeface="+mn-cs"/>
              </a:rPr>
              <a:t>, dynamic movement or striking repetition</a:t>
            </a:r>
            <a:endParaRPr lang="en-US" sz="1200" kern="1200" dirty="0">
              <a:solidFill>
                <a:schemeClr val="tx1"/>
              </a:solidFill>
              <a:effectLst/>
              <a:latin typeface="+mn-lt"/>
              <a:ea typeface="+mn-ea"/>
              <a:cs typeface="+mn-cs"/>
            </a:endParaRPr>
          </a:p>
          <a:p>
            <a:pPr marL="285750" lvl="0" indent="-285750">
              <a:buFont typeface="Arial"/>
              <a:buChar char="•"/>
            </a:pPr>
            <a:r>
              <a:rPr lang="en-US" sz="1200" i="1" kern="1200" dirty="0" err="1">
                <a:solidFill>
                  <a:schemeClr val="tx1"/>
                </a:solidFill>
                <a:effectLst/>
                <a:latin typeface="+mn-lt"/>
                <a:ea typeface="+mn-ea"/>
                <a:cs typeface="+mn-cs"/>
              </a:rPr>
              <a:t>Wheelflower</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 1929), created almost one hundred years ago, was considered modern in the 1920s. Why might the work have been seen as modern at this time?</a:t>
            </a:r>
            <a:endParaRPr lang="en-US"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06B0E401-9A46-5E4B-A503-D092B31257C9}" type="slidenum">
              <a:rPr lang="en-US" smtClean="0"/>
              <a:t>3</a:t>
            </a:fld>
            <a:endParaRPr lang="en-US"/>
          </a:p>
        </p:txBody>
      </p:sp>
    </p:spTree>
    <p:extLst>
      <p:ext uri="{BB962C8B-B14F-4D97-AF65-F5344CB8AC3E}">
        <p14:creationId xmlns:p14="http://schemas.microsoft.com/office/powerpoint/2010/main" val="272482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PRESTON AND PAINTING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Preston promoted her ideas about modern art and Australian national identity, as well as her enthusiasm for First Nations cultural material through magazines such as </a:t>
            </a:r>
            <a:r>
              <a:rPr lang="en-US" sz="1200" i="1" kern="1200" dirty="0">
                <a:solidFill>
                  <a:schemeClr val="tx1"/>
                </a:solidFill>
                <a:effectLst/>
                <a:latin typeface="+mn-lt"/>
                <a:ea typeface="+mn-ea"/>
                <a:cs typeface="+mn-cs"/>
              </a:rPr>
              <a:t>The Home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Home </a:t>
            </a:r>
            <a:r>
              <a:rPr lang="en-US" sz="1200" kern="1200" dirty="0">
                <a:solidFill>
                  <a:schemeClr val="tx1"/>
                </a:solidFill>
                <a:effectLst/>
                <a:latin typeface="+mn-lt"/>
                <a:ea typeface="+mn-ea"/>
                <a:cs typeface="+mn-cs"/>
              </a:rPr>
              <a:t>was a widely-read popular magazine that often featured Preston's art and writing.  In a 1923 essay for </a:t>
            </a:r>
            <a:r>
              <a:rPr lang="en-US" sz="1200" i="1" kern="1200" dirty="0">
                <a:solidFill>
                  <a:schemeClr val="tx1"/>
                </a:solidFill>
                <a:effectLst/>
                <a:latin typeface="+mn-lt"/>
                <a:ea typeface="+mn-ea"/>
                <a:cs typeface="+mn-cs"/>
              </a:rPr>
              <a:t>The Home </a:t>
            </a:r>
            <a:r>
              <a:rPr lang="en-US" sz="1200" kern="1200" dirty="0">
                <a:solidFill>
                  <a:schemeClr val="tx1"/>
                </a:solidFill>
                <a:effectLst/>
                <a:latin typeface="+mn-lt"/>
                <a:ea typeface="+mn-ea"/>
                <a:cs typeface="+mn-cs"/>
              </a:rPr>
              <a:t>titled ‘Why I became a convert to modern art', Preston recalls painting, at the age of twelve, native Australian flannel flowers onto a set of her mother’s plates. Years later, the plant would become the subject of </a:t>
            </a:r>
            <a:r>
              <a:rPr lang="en-US" sz="1200" i="1" kern="1200" dirty="0">
                <a:solidFill>
                  <a:schemeClr val="tx1"/>
                </a:solidFill>
                <a:effectLst/>
                <a:latin typeface="+mn-lt"/>
                <a:ea typeface="+mn-ea"/>
                <a:cs typeface="+mn-cs"/>
              </a:rPr>
              <a:t>Flannel flowers</a:t>
            </a:r>
            <a:r>
              <a:rPr lang="en-US" sz="1200" kern="1200" dirty="0">
                <a:solidFill>
                  <a:schemeClr val="tx1"/>
                </a:solidFill>
                <a:effectLst/>
                <a:latin typeface="+mn-lt"/>
                <a:ea typeface="+mn-ea"/>
                <a:cs typeface="+mn-cs"/>
              </a:rPr>
              <a:t>, 1922, the earliest recording of a major painting by Preston featuring exclusively native Australian flora.  </a:t>
            </a:r>
          </a:p>
          <a:p>
            <a:r>
              <a:rPr lang="en-US" sz="1200" kern="1200" dirty="0">
                <a:solidFill>
                  <a:schemeClr val="tx1"/>
                </a:solidFill>
                <a:effectLst/>
                <a:latin typeface="+mn-lt"/>
                <a:ea typeface="+mn-ea"/>
                <a:cs typeface="+mn-cs"/>
              </a:rPr>
              <a:t>In 1938 Preston completed a series of ten large-scale paintings depicting Australian flora.  Six were displayed in the Australian Pavilion at the New York World’s Fair in April 1939, and another four, including </a:t>
            </a:r>
            <a:r>
              <a:rPr lang="en-US" sz="1200" i="1" kern="1200" dirty="0">
                <a:solidFill>
                  <a:schemeClr val="tx1"/>
                </a:solidFill>
                <a:effectLst/>
                <a:latin typeface="+mn-lt"/>
                <a:ea typeface="+mn-ea"/>
                <a:cs typeface="+mn-cs"/>
              </a:rPr>
              <a:t>Flannel flowers</a:t>
            </a:r>
            <a:r>
              <a:rPr lang="en-US" sz="1200" kern="1200" dirty="0">
                <a:solidFill>
                  <a:schemeClr val="tx1"/>
                </a:solidFill>
                <a:effectLst/>
                <a:latin typeface="+mn-lt"/>
                <a:ea typeface="+mn-ea"/>
                <a:cs typeface="+mn-cs"/>
              </a:rPr>
              <a:t> 1938, were exhibited at the Golden Gate International Exposition in San Francisco later that year. </a:t>
            </a:r>
          </a:p>
          <a:p>
            <a:endParaRPr lang="en-US" b="1" dirty="0"/>
          </a:p>
          <a:p>
            <a:r>
              <a:rPr lang="en-US" sz="1200" b="1" kern="1200">
                <a:solidFill>
                  <a:schemeClr val="tx1"/>
                </a:solidFill>
                <a:effectLst/>
                <a:latin typeface="+mn-lt"/>
                <a:ea typeface="+mn-ea"/>
                <a:cs typeface="+mn-cs"/>
              </a:rPr>
              <a:t>DISCUSSION PROMPTS</a:t>
            </a:r>
            <a:endParaRPr lang="en-US" sz="1200" kern="1200">
              <a:solidFill>
                <a:schemeClr val="tx1"/>
              </a:solidFill>
              <a:effectLst/>
              <a:latin typeface="+mn-lt"/>
            </a:endParaRPr>
          </a:p>
          <a:p>
            <a:pPr marL="285750" lvl="0" indent="-285750">
              <a:buFont typeface="Arial"/>
              <a:buChar char="•"/>
            </a:pPr>
            <a:r>
              <a:rPr lang="en-US" sz="1200" kern="1200" dirty="0">
                <a:solidFill>
                  <a:schemeClr val="tx1"/>
                </a:solidFill>
                <a:effectLst/>
                <a:latin typeface="+mn-lt"/>
                <a:ea typeface="+mn-ea"/>
                <a:cs typeface="+mn-cs"/>
              </a:rPr>
              <a:t>Identify three of the most important art elements and three of the most important art principles in </a:t>
            </a:r>
            <a:r>
              <a:rPr lang="en-US" sz="1200" i="1" kern="1200" dirty="0">
                <a:solidFill>
                  <a:schemeClr val="tx1"/>
                </a:solidFill>
                <a:effectLst/>
                <a:latin typeface="+mn-lt"/>
                <a:ea typeface="+mn-ea"/>
                <a:cs typeface="+mn-cs"/>
              </a:rPr>
              <a:t>Flannel Flowers, </a:t>
            </a:r>
            <a:r>
              <a:rPr lang="en-US" sz="1200" kern="1200" dirty="0">
                <a:solidFill>
                  <a:schemeClr val="tx1"/>
                </a:solidFill>
                <a:effectLst/>
                <a:latin typeface="+mn-lt"/>
                <a:ea typeface="+mn-ea"/>
                <a:cs typeface="+mn-cs"/>
              </a:rPr>
              <a:t>1938. Create a list.</a:t>
            </a:r>
            <a:endParaRPr lang="en-US" sz="1200" kern="1200" dirty="0">
              <a:solidFill>
                <a:schemeClr val="tx1"/>
              </a:solidFill>
              <a:effectLst/>
              <a:latin typeface="+mn-lt"/>
            </a:endParaRPr>
          </a:p>
          <a:p>
            <a:pPr marL="285750" lvl="0" indent="-285750">
              <a:buFont typeface="Arial"/>
              <a:buChar char="•"/>
            </a:pPr>
            <a:r>
              <a:rPr lang="en-US" sz="1200" kern="1200" dirty="0">
                <a:solidFill>
                  <a:schemeClr val="tx1"/>
                </a:solidFill>
                <a:effectLst/>
                <a:latin typeface="+mn-lt"/>
                <a:ea typeface="+mn-ea"/>
                <a:cs typeface="+mn-cs"/>
              </a:rPr>
              <a:t>Based on your observation of how the art elements and principles have been used in this work, think of a describing word or phrase for each of the important art elements and principles you have identified? Can you think of more than one describing word or phrase for each?</a:t>
            </a:r>
            <a:endParaRPr lang="en-US" sz="1200" kern="1200" dirty="0">
              <a:solidFill>
                <a:schemeClr val="tx1"/>
              </a:solidFill>
              <a:effectLst/>
              <a:latin typeface="+mn-lt"/>
            </a:endParaRPr>
          </a:p>
          <a:p>
            <a:pPr marL="285750" lvl="0" indent="-285750">
              <a:buFont typeface="Arial"/>
              <a:buChar char="•"/>
            </a:pPr>
            <a:r>
              <a:rPr lang="en-US" sz="1200" kern="1200" dirty="0">
                <a:solidFill>
                  <a:schemeClr val="tx1"/>
                </a:solidFill>
                <a:effectLst/>
                <a:latin typeface="+mn-lt"/>
                <a:ea typeface="+mn-ea"/>
                <a:cs typeface="+mn-cs"/>
              </a:rPr>
              <a:t>Exhibited in San Francisco in 1939, what story do you think this work communicated about Australia?  </a:t>
            </a:r>
            <a:endParaRPr lang="en-US" sz="1200" kern="1200" dirty="0">
              <a:solidFill>
                <a:schemeClr val="tx1"/>
              </a:solidFill>
              <a:effectLst/>
              <a:latin typeface="+mn-lt"/>
            </a:endParaRPr>
          </a:p>
          <a:p>
            <a:pPr marL="285750" lvl="0" indent="-285750">
              <a:buFont typeface="Arial"/>
              <a:buChar char="•"/>
            </a:pPr>
            <a:r>
              <a:rPr lang="en-US" sz="1200" kern="1200" dirty="0">
                <a:solidFill>
                  <a:schemeClr val="tx1"/>
                </a:solidFill>
                <a:effectLst/>
                <a:latin typeface="+mn-lt"/>
                <a:ea typeface="+mn-ea"/>
                <a:cs typeface="+mn-cs"/>
              </a:rPr>
              <a:t>How does Preston's use of the art elements and principles help to communicate this message?</a:t>
            </a:r>
            <a:endParaRPr lang="en-US"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06B0E401-9A46-5E4B-A503-D092B31257C9}" type="slidenum">
              <a:rPr lang="en-US" smtClean="0"/>
              <a:t>4</a:t>
            </a:fld>
            <a:endParaRPr lang="en-US"/>
          </a:p>
        </p:txBody>
      </p:sp>
    </p:spTree>
    <p:extLst>
      <p:ext uri="{BB962C8B-B14F-4D97-AF65-F5344CB8AC3E}">
        <p14:creationId xmlns:p14="http://schemas.microsoft.com/office/powerpoint/2010/main" val="68252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FIRST NATIONS PERSPECTIVE | TREVOR NICKOLLS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Many contemporary First Nations artists have repurposed, reframed and responded to Preston’s work.  The first to do so was the late Ngarrindjeri artist Trevor Nickolls (1949-2012).  </a:t>
            </a:r>
          </a:p>
          <a:p>
            <a:r>
              <a:rPr lang="en-US" sz="1200" kern="1200" dirty="0">
                <a:solidFill>
                  <a:schemeClr val="tx1"/>
                </a:solidFill>
                <a:effectLst/>
                <a:latin typeface="+mn-lt"/>
                <a:ea typeface="+mn-ea"/>
                <a:cs typeface="+mn-cs"/>
              </a:rPr>
              <a:t>In</a:t>
            </a:r>
            <a:r>
              <a:rPr lang="en-US" sz="1200" i="1" kern="1200" dirty="0">
                <a:solidFill>
                  <a:schemeClr val="tx1"/>
                </a:solidFill>
                <a:effectLst/>
                <a:latin typeface="+mn-lt"/>
                <a:ea typeface="+mn-ea"/>
                <a:cs typeface="+mn-cs"/>
              </a:rPr>
              <a:t> Still life Venetian vase</a:t>
            </a:r>
            <a:r>
              <a:rPr lang="en-US" sz="1200" kern="1200" dirty="0">
                <a:solidFill>
                  <a:schemeClr val="tx1"/>
                </a:solidFill>
                <a:effectLst/>
                <a:latin typeface="+mn-lt"/>
                <a:ea typeface="+mn-ea"/>
                <a:cs typeface="+mn-cs"/>
              </a:rPr>
              <a:t>, 1990, Nickolls acknowledges how Preston encouraged non-Indigenous artists to ‘borrow’ from First Nations imagery, by including a vase decorated with </a:t>
            </a:r>
            <a:r>
              <a:rPr lang="en-US" sz="1200" kern="1200" dirty="0" err="1">
                <a:solidFill>
                  <a:schemeClr val="tx1"/>
                </a:solidFill>
                <a:effectLst/>
                <a:latin typeface="+mn-lt"/>
                <a:ea typeface="+mn-ea"/>
                <a:cs typeface="+mn-cs"/>
              </a:rPr>
              <a:t>stylised</a:t>
            </a:r>
            <a:r>
              <a:rPr lang="en-US" sz="1200" kern="1200" dirty="0">
                <a:solidFill>
                  <a:schemeClr val="tx1"/>
                </a:solidFill>
                <a:effectLst/>
                <a:latin typeface="+mn-lt"/>
                <a:ea typeface="+mn-ea"/>
                <a:cs typeface="+mn-cs"/>
              </a:rPr>
              <a:t> dot motifs and earth-toned patterns.</a:t>
            </a:r>
            <a:r>
              <a:rPr lang="en-US" sz="105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Nickolls was known for his </a:t>
            </a:r>
            <a:r>
              <a:rPr lang="en-US" sz="1200" kern="1200" dirty="0" err="1">
                <a:solidFill>
                  <a:schemeClr val="tx1"/>
                </a:solidFill>
                <a:effectLst/>
                <a:latin typeface="+mn-lt"/>
                <a:ea typeface="+mn-ea"/>
                <a:cs typeface="+mn-cs"/>
              </a:rPr>
              <a:t>colourful</a:t>
            </a:r>
            <a:r>
              <a:rPr lang="en-US" sz="1200" kern="1200" dirty="0">
                <a:solidFill>
                  <a:schemeClr val="tx1"/>
                </a:solidFill>
                <a:effectLst/>
                <a:latin typeface="+mn-lt"/>
                <a:ea typeface="+mn-ea"/>
                <a:cs typeface="+mn-cs"/>
              </a:rPr>
              <a:t> paintings which juxtaposed references to First Nations and Western visual culture. These references included the Western Desert dot painting technique, Arnhem Land cross-hatching or </a:t>
            </a:r>
            <a:r>
              <a:rPr lang="en-US" sz="1200" kern="1200" dirty="0" err="1">
                <a:solidFill>
                  <a:schemeClr val="tx1"/>
                </a:solidFill>
                <a:effectLst/>
                <a:latin typeface="+mn-lt"/>
                <a:ea typeface="+mn-ea"/>
                <a:cs typeface="+mn-cs"/>
              </a:rPr>
              <a:t>Rarrk</a:t>
            </a:r>
            <a:r>
              <a:rPr lang="en-US" sz="1200" kern="1200" dirty="0">
                <a:solidFill>
                  <a:schemeClr val="tx1"/>
                </a:solidFill>
                <a:effectLst/>
                <a:latin typeface="+mn-lt"/>
                <a:ea typeface="+mn-ea"/>
                <a:cs typeface="+mn-cs"/>
              </a:rPr>
              <a:t>, as well as the popular European genre of still life painting. He explored Indigenous Australian and European Australian themes which he referred to as "Dreamtime" and "</a:t>
            </a:r>
            <a:r>
              <a:rPr lang="en-US" sz="1200" kern="1200" dirty="0" err="1">
                <a:solidFill>
                  <a:schemeClr val="tx1"/>
                </a:solidFill>
                <a:effectLst/>
                <a:latin typeface="+mn-lt"/>
                <a:ea typeface="+mn-ea"/>
                <a:cs typeface="+mn-cs"/>
              </a:rPr>
              <a:t>Machinetime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In 1990, Trevor Nickolls and Kimberley artist Rover Thomas became the first </a:t>
            </a:r>
            <a:r>
              <a:rPr lang="en-US" sz="1200" kern="1200" dirty="0" err="1">
                <a:solidFill>
                  <a:schemeClr val="tx1"/>
                </a:solidFill>
                <a:effectLst/>
                <a:latin typeface="+mn-lt"/>
                <a:ea typeface="+mn-ea"/>
                <a:cs typeface="+mn-cs"/>
              </a:rPr>
              <a:t>First</a:t>
            </a:r>
            <a:r>
              <a:rPr lang="en-US" sz="1200" kern="1200" dirty="0">
                <a:solidFill>
                  <a:schemeClr val="tx1"/>
                </a:solidFill>
                <a:effectLst/>
                <a:latin typeface="+mn-lt"/>
                <a:ea typeface="+mn-ea"/>
                <a:cs typeface="+mn-cs"/>
              </a:rPr>
              <a:t> Nations artists to represent Australia at the Venice Biennale. The Venice Biennale is often referred to as the Olympics of the art world. It's an international art festival held every two years that started over one hundred years ago.</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DISCUSSION PROMPTS</a:t>
            </a:r>
            <a:endParaRPr lang="en-US" sz="1200" kern="1200" dirty="0">
              <a:solidFill>
                <a:schemeClr val="tx1"/>
              </a:solidFill>
              <a:effectLst/>
              <a:latin typeface="+mn-lt"/>
              <a:ea typeface="+mn-ea"/>
              <a:cs typeface="+mn-cs"/>
            </a:endParaRPr>
          </a:p>
          <a:p>
            <a:r>
              <a:rPr lang="en-US" sz="1200" kern="1200">
                <a:solidFill>
                  <a:schemeClr val="tx1"/>
                </a:solidFill>
                <a:effectLst/>
                <a:latin typeface="+mn-lt"/>
                <a:ea typeface="+mn-ea"/>
                <a:cs typeface="+mn-cs"/>
              </a:rPr>
              <a:t>Identify the dominant art elements and principles.</a:t>
            </a:r>
            <a:endParaRPr lang="en-US"/>
          </a:p>
          <a:p>
            <a:pPr marL="285750" indent="-285750">
              <a:buFont typeface="Arial"/>
              <a:buChar char="•"/>
            </a:pPr>
            <a:r>
              <a:rPr lang="en-US" sz="1200" kern="1200">
                <a:solidFill>
                  <a:schemeClr val="tx1"/>
                </a:solidFill>
                <a:effectLst/>
                <a:latin typeface="+mn-lt"/>
                <a:ea typeface="+mn-ea"/>
                <a:cs typeface="+mn-cs"/>
              </a:rPr>
              <a:t>How has Nickolls used the art elements and principles in </a:t>
            </a:r>
            <a:r>
              <a:rPr lang="en-US" sz="1200" i="1" kern="1200">
                <a:solidFill>
                  <a:schemeClr val="tx1"/>
                </a:solidFill>
                <a:effectLst/>
                <a:latin typeface="+mn-lt"/>
                <a:ea typeface="+mn-ea"/>
                <a:cs typeface="+mn-cs"/>
              </a:rPr>
              <a:t>Still life Venetian vase</a:t>
            </a:r>
            <a:r>
              <a:rPr lang="en-US" i="1"/>
              <a:t>,</a:t>
            </a:r>
            <a:r>
              <a:rPr lang="en-US" sz="1200" i="1" kern="1200">
                <a:solidFill>
                  <a:schemeClr val="tx1"/>
                </a:solidFill>
                <a:effectLst/>
                <a:latin typeface="+mn-lt"/>
                <a:ea typeface="+mn-ea"/>
                <a:cs typeface="+mn-cs"/>
              </a:rPr>
              <a:t> </a:t>
            </a:r>
            <a:r>
              <a:rPr lang="en-US"/>
              <a:t>1990</a:t>
            </a:r>
            <a:r>
              <a:rPr lang="en-US" i="1" dirty="0"/>
              <a:t> </a:t>
            </a:r>
            <a:r>
              <a:rPr lang="en-US" sz="1200" kern="1200" dirty="0">
                <a:solidFill>
                  <a:schemeClr val="tx1"/>
                </a:solidFill>
                <a:effectLst/>
                <a:latin typeface="+mn-lt"/>
                <a:ea typeface="+mn-ea"/>
                <a:cs typeface="+mn-cs"/>
              </a:rPr>
              <a:t>to communicate meaning? </a:t>
            </a:r>
            <a:endParaRPr lang="en-US" dirty="0"/>
          </a:p>
          <a:p>
            <a:pPr lvl="2" indent="-285750">
              <a:buFont typeface="Wingdings"/>
              <a:buChar char="§"/>
            </a:pPr>
            <a:r>
              <a:rPr lang="en-US" sz="1200" kern="1200" dirty="0">
                <a:solidFill>
                  <a:schemeClr val="tx1"/>
                </a:solidFill>
                <a:effectLst/>
                <a:latin typeface="+mn-lt"/>
                <a:ea typeface="+mn-ea"/>
                <a:cs typeface="+mn-cs"/>
              </a:rPr>
              <a:t>What visual evidence can you find to support your </a:t>
            </a:r>
            <a:r>
              <a:rPr lang="en-US" sz="1200" kern="1200">
                <a:solidFill>
                  <a:schemeClr val="tx1"/>
                </a:solidFill>
                <a:effectLst/>
                <a:latin typeface="+mn-lt"/>
                <a:ea typeface="+mn-ea"/>
                <a:cs typeface="+mn-cs"/>
              </a:rPr>
              <a:t>answer?</a:t>
            </a:r>
            <a:endParaRPr lang="en-US"/>
          </a:p>
          <a:p>
            <a:pPr lvl="2" indent="-285750">
              <a:buFont typeface="Wingdings"/>
              <a:buChar char="§"/>
            </a:pPr>
            <a:r>
              <a:rPr lang="en-US" sz="1200" kern="1200">
                <a:solidFill>
                  <a:schemeClr val="tx1"/>
                </a:solidFill>
                <a:effectLst/>
                <a:latin typeface="+mn-lt"/>
                <a:ea typeface="+mn-ea"/>
                <a:cs typeface="+mn-cs"/>
              </a:rPr>
              <a:t>What</a:t>
            </a:r>
            <a:r>
              <a:rPr lang="en-US" sz="1200" kern="1200" dirty="0">
                <a:solidFill>
                  <a:schemeClr val="tx1"/>
                </a:solidFill>
                <a:effectLst/>
                <a:latin typeface="+mn-lt"/>
                <a:ea typeface="+mn-ea"/>
                <a:cs typeface="+mn-cs"/>
              </a:rPr>
              <a:t> references to First Nations and Western visual culture can you find in this work? </a:t>
            </a:r>
            <a:endParaRPr lang="en-US" dirty="0"/>
          </a:p>
          <a:p>
            <a:pPr marL="285750" indent="-285750">
              <a:buFont typeface="Arial"/>
              <a:buChar char="•"/>
            </a:pPr>
            <a:r>
              <a:rPr lang="en-US" sz="1200" kern="1200">
                <a:solidFill>
                  <a:schemeClr val="tx1"/>
                </a:solidFill>
                <a:effectLst/>
                <a:latin typeface="+mn-lt"/>
                <a:ea typeface="+mn-ea"/>
                <a:cs typeface="+mn-cs"/>
              </a:rPr>
              <a:t>Compare and contrast </a:t>
            </a:r>
            <a:r>
              <a:rPr lang="en-US"/>
              <a:t>Nickolls's</a:t>
            </a:r>
            <a:r>
              <a:rPr lang="en-US" sz="1200" kern="1200">
                <a:solidFill>
                  <a:schemeClr val="tx1"/>
                </a:solidFill>
                <a:effectLst/>
                <a:latin typeface="+mn-lt"/>
                <a:ea typeface="+mn-ea"/>
                <a:cs typeface="+mn-cs"/>
              </a:rPr>
              <a:t> </a:t>
            </a:r>
            <a:r>
              <a:rPr lang="en-US" sz="1200" i="1" kern="1200" dirty="0">
                <a:solidFill>
                  <a:schemeClr val="tx1"/>
                </a:solidFill>
                <a:effectLst/>
                <a:latin typeface="+mn-lt"/>
                <a:ea typeface="+mn-ea"/>
                <a:cs typeface="+mn-cs"/>
              </a:rPr>
              <a:t>Still life Venetian vas</a:t>
            </a:r>
            <a:r>
              <a:rPr lang="en-US" sz="1200" kern="1200" dirty="0">
                <a:solidFill>
                  <a:schemeClr val="tx1"/>
                </a:solidFill>
                <a:effectLst/>
                <a:latin typeface="+mn-lt"/>
                <a:ea typeface="+mn-ea"/>
                <a:cs typeface="+mn-cs"/>
              </a:rPr>
              <a:t>e 1990 with Preston's </a:t>
            </a:r>
            <a:r>
              <a:rPr lang="en-US" sz="1200" i="1" kern="1200">
                <a:solidFill>
                  <a:schemeClr val="tx1"/>
                </a:solidFill>
                <a:effectLst/>
                <a:latin typeface="+mn-lt"/>
                <a:ea typeface="+mn-ea"/>
                <a:cs typeface="+mn-cs"/>
              </a:rPr>
              <a:t>Flannel </a:t>
            </a:r>
            <a:r>
              <a:rPr lang="en-US" i="1"/>
              <a:t>flowers</a:t>
            </a:r>
            <a:r>
              <a:rPr lang="en-US" sz="1200" i="1" kern="1200">
                <a:solidFill>
                  <a:schemeClr val="tx1"/>
                </a:solidFill>
                <a:effectLst/>
                <a:latin typeface="+mn-lt"/>
                <a:ea typeface="+mn-ea"/>
                <a:cs typeface="+mn-cs"/>
              </a:rPr>
              <a:t> </a:t>
            </a:r>
            <a:r>
              <a:rPr lang="en-US" sz="1200" kern="1200">
                <a:solidFill>
                  <a:schemeClr val="tx1"/>
                </a:solidFill>
                <a:effectLst/>
                <a:latin typeface="+mn-lt"/>
                <a:ea typeface="+mn-ea"/>
                <a:cs typeface="+mn-cs"/>
              </a:rPr>
              <a:t>1938.</a:t>
            </a:r>
            <a:endParaRPr lang="en-US"/>
          </a:p>
          <a:p>
            <a:pPr lvl="2" indent="-285750">
              <a:buFont typeface="Wingdings"/>
              <a:buChar char="§"/>
            </a:pPr>
            <a:r>
              <a:rPr lang="en-US" sz="1200" kern="1200">
                <a:solidFill>
                  <a:schemeClr val="tx1"/>
                </a:solidFill>
                <a:effectLst/>
                <a:latin typeface="+mn-lt"/>
                <a:ea typeface="+mn-ea"/>
                <a:cs typeface="+mn-cs"/>
              </a:rPr>
              <a:t>How are they similar or different? </a:t>
            </a:r>
            <a:endParaRPr lang="en-US"/>
          </a:p>
          <a:p>
            <a:pPr lvl="2" indent="-285750">
              <a:buFont typeface="Wingdings"/>
              <a:buChar char="§"/>
            </a:pPr>
            <a:r>
              <a:rPr lang="en-US" sz="1200" kern="1200">
                <a:solidFill>
                  <a:schemeClr val="tx1"/>
                </a:solidFill>
                <a:effectLst/>
                <a:latin typeface="+mn-lt"/>
                <a:ea typeface="+mn-ea"/>
                <a:cs typeface="+mn-cs"/>
              </a:rPr>
              <a:t>What ideas and perspectives do they explore?</a:t>
            </a:r>
            <a:endParaRPr lang="en-US"/>
          </a:p>
          <a:p>
            <a:pPr lvl="2" indent="-285750">
              <a:buFont typeface="Wingdings"/>
              <a:buChar char="§"/>
            </a:pPr>
            <a:r>
              <a:rPr lang="en-US" sz="1200" kern="1200">
                <a:solidFill>
                  <a:schemeClr val="tx1"/>
                </a:solidFill>
                <a:effectLst/>
                <a:latin typeface="+mn-lt"/>
                <a:ea typeface="+mn-ea"/>
                <a:cs typeface="+mn-cs"/>
              </a:rPr>
              <a:t>How might each work reflect the time in which it was made?</a:t>
            </a:r>
            <a:endParaRPr lang="en-US"/>
          </a:p>
          <a:p>
            <a:endParaRPr lang="en-US" dirty="0"/>
          </a:p>
        </p:txBody>
      </p:sp>
      <p:sp>
        <p:nvSpPr>
          <p:cNvPr id="4" name="Slide Number Placeholder 3"/>
          <p:cNvSpPr>
            <a:spLocks noGrp="1"/>
          </p:cNvSpPr>
          <p:nvPr>
            <p:ph type="sldNum" sz="quarter" idx="5"/>
          </p:nvPr>
        </p:nvSpPr>
        <p:spPr/>
        <p:txBody>
          <a:bodyPr/>
          <a:lstStyle/>
          <a:p>
            <a:fld id="{06B0E401-9A46-5E4B-A503-D092B31257C9}" type="slidenum">
              <a:rPr lang="en-US" smtClean="0"/>
              <a:t>5</a:t>
            </a:fld>
            <a:endParaRPr lang="en-US"/>
          </a:p>
        </p:txBody>
      </p:sp>
    </p:spTree>
    <p:extLst>
      <p:ext uri="{BB962C8B-B14F-4D97-AF65-F5344CB8AC3E}">
        <p14:creationId xmlns:p14="http://schemas.microsoft.com/office/powerpoint/2010/main" val="107586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FIRST NATIONS PERSPECTIVE | DEANNE GILSON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Preston’s representation of Australian native flowers is primarily concerned with aesthetics, Deanne Gilson, </a:t>
            </a:r>
            <a:r>
              <a:rPr lang="en-AU" sz="1200" kern="1200" dirty="0">
                <a:solidFill>
                  <a:schemeClr val="tx1"/>
                </a:solidFill>
                <a:effectLst/>
                <a:latin typeface="+mn-lt"/>
                <a:ea typeface="+mn-ea"/>
                <a:cs typeface="+mn-cs"/>
              </a:rPr>
              <a:t>a proud </a:t>
            </a:r>
            <a:r>
              <a:rPr lang="en-AU" sz="1200" kern="1200" dirty="0" err="1">
                <a:solidFill>
                  <a:schemeClr val="tx1"/>
                </a:solidFill>
                <a:effectLst/>
                <a:latin typeface="+mn-lt"/>
                <a:ea typeface="+mn-ea"/>
                <a:cs typeface="+mn-cs"/>
              </a:rPr>
              <a:t>Wadawurrung</a:t>
            </a:r>
            <a:r>
              <a:rPr lang="en-AU" sz="1200" kern="1200" dirty="0">
                <a:solidFill>
                  <a:schemeClr val="tx1"/>
                </a:solidFill>
                <a:effectLst/>
                <a:latin typeface="+mn-lt"/>
                <a:ea typeface="+mn-ea"/>
                <a:cs typeface="+mn-cs"/>
              </a:rPr>
              <a:t> woman</a:t>
            </a:r>
            <a:r>
              <a:rPr lang="en-AU" dirty="0"/>
              <a:t>,</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addresses their inherent ancestral meaning. </a:t>
            </a:r>
          </a:p>
          <a:p>
            <a:br>
              <a:rPr lang="en-US" sz="1200" kern="1200" dirty="0">
                <a:effectLst/>
                <a:cs typeface="+mn-lt"/>
              </a:rPr>
            </a:br>
            <a:r>
              <a:rPr lang="en-US" sz="1200" i="1" kern="1200" dirty="0">
                <a:solidFill>
                  <a:schemeClr val="tx1"/>
                </a:solidFill>
                <a:effectLst/>
                <a:latin typeface="+mn-lt"/>
                <a:ea typeface="+mn-ea"/>
                <a:cs typeface="+mn-cs"/>
              </a:rPr>
              <a:t>Tjatjarrang (Elder Sister) Orange Banksia Dilly Bag</a:t>
            </a:r>
            <a:r>
              <a:rPr lang="en-US" i="1" dirty="0"/>
              <a:t>, </a:t>
            </a:r>
            <a:r>
              <a:rPr lang="en-US" dirty="0"/>
              <a:t>2022 </a:t>
            </a:r>
            <a:r>
              <a:rPr lang="en-US" dirty="0" err="1"/>
              <a:t>emphasises</a:t>
            </a:r>
            <a:r>
              <a:rPr lang="en-US" sz="1200" kern="1200" dirty="0">
                <a:solidFill>
                  <a:schemeClr val="tx1"/>
                </a:solidFill>
                <a:effectLst/>
                <a:latin typeface="+mn-lt"/>
                <a:ea typeface="+mn-ea"/>
                <a:cs typeface="+mn-cs"/>
              </a:rPr>
              <a:t> the deeper cultural significance of the plant and the importance of ancestral knowledge embedded in the land.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Gilson says:</a:t>
            </a:r>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banksia was used to make artefacts like spears, shields and </a:t>
            </a:r>
            <a:r>
              <a:rPr lang="en-US" sz="1200" i="1" kern="1200" dirty="0" err="1">
                <a:solidFill>
                  <a:schemeClr val="tx1"/>
                </a:solidFill>
                <a:effectLst/>
                <a:latin typeface="+mn-lt"/>
                <a:ea typeface="+mn-ea"/>
                <a:cs typeface="+mn-cs"/>
              </a:rPr>
              <a:t>coolamons</a:t>
            </a:r>
            <a:r>
              <a:rPr lang="en-US" sz="1200" i="1" kern="1200" dirty="0">
                <a:solidFill>
                  <a:schemeClr val="tx1"/>
                </a:solidFill>
                <a:effectLst/>
                <a:latin typeface="+mn-lt"/>
                <a:ea typeface="+mn-ea"/>
                <a:cs typeface="+mn-cs"/>
              </a:rPr>
              <a:t>, while the seed pods were used as water strainers and fire sticks. The nectar was drunk, or used as glue for artefacts, drum making, ochre painting and to seal possum skins for wet weather.'</a:t>
            </a:r>
            <a:r>
              <a:rPr lang="en-US"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AU" sz="1200" kern="1200">
                <a:solidFill>
                  <a:schemeClr val="tx1"/>
                </a:solidFill>
                <a:effectLst/>
                <a:latin typeface="+mn-lt"/>
                <a:ea typeface="+mn-ea"/>
                <a:cs typeface="+mn-cs"/>
              </a:rPr>
              <a:t>Painted in a mixture of charcoal, black ochre, fool’s gold (pyrite) and </a:t>
            </a:r>
            <a:r>
              <a:rPr lang="en-AU"/>
              <a:t>23ct</a:t>
            </a:r>
            <a:r>
              <a:rPr lang="en-AU" sz="1200" kern="1200">
                <a:solidFill>
                  <a:schemeClr val="tx1"/>
                </a:solidFill>
                <a:effectLst/>
                <a:latin typeface="+mn-lt"/>
                <a:ea typeface="+mn-ea"/>
                <a:cs typeface="+mn-cs"/>
              </a:rPr>
              <a:t> gold leaf on </a:t>
            </a:r>
            <a:r>
              <a:rPr lang="en-AU"/>
              <a:t>canvas </a:t>
            </a:r>
            <a:r>
              <a:rPr lang="en-AU" sz="1200" kern="1200">
                <a:solidFill>
                  <a:schemeClr val="tx1"/>
                </a:solidFill>
                <a:effectLst/>
                <a:latin typeface="+mn-lt"/>
                <a:ea typeface="+mn-ea"/>
                <a:cs typeface="+mn-cs"/>
              </a:rPr>
              <a:t>this work celebrates the beauty and resourcefulness of Country and the important cultural knowledge held and transmitted by women across generations.</a:t>
            </a:r>
            <a:r>
              <a:rPr lang="en-AU"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i="1" kern="1200">
                <a:solidFill>
                  <a:schemeClr val="tx1"/>
                </a:solidFill>
                <a:effectLst/>
                <a:latin typeface="+mn-lt"/>
                <a:ea typeface="+mn-ea"/>
                <a:cs typeface="+mn-cs"/>
              </a:rPr>
              <a:t>Tjatjarrang (Elder Sister) Orange Banksia Dilly Bag</a:t>
            </a:r>
            <a:r>
              <a:rPr lang="en-US"/>
              <a:t>,</a:t>
            </a:r>
            <a:r>
              <a:rPr lang="en-US" sz="1200" kern="1200">
                <a:solidFill>
                  <a:schemeClr val="tx1"/>
                </a:solidFill>
                <a:effectLst/>
                <a:latin typeface="+mn-lt"/>
                <a:ea typeface="+mn-ea"/>
                <a:cs typeface="+mn-cs"/>
              </a:rPr>
              <a:t> </a:t>
            </a:r>
            <a:r>
              <a:rPr lang="en-US"/>
              <a:t>2022</a:t>
            </a:r>
            <a:r>
              <a:rPr lang="en-AU" dirty="0"/>
              <a:t> </a:t>
            </a:r>
            <a:r>
              <a:rPr lang="en-AU" sz="1200" kern="1200" dirty="0">
                <a:solidFill>
                  <a:schemeClr val="tx1"/>
                </a:solidFill>
                <a:effectLst/>
                <a:latin typeface="+mn-lt"/>
                <a:ea typeface="+mn-ea"/>
                <a:cs typeface="+mn-cs"/>
              </a:rPr>
              <a:t>belongs to a series of ten still-life works depicting indigenous plants in baskets that are indicative of traditional woven vessels from around Australia. This series is called </a:t>
            </a:r>
            <a:r>
              <a:rPr lang="en-AU" sz="1200" i="1" kern="1200">
                <a:solidFill>
                  <a:schemeClr val="tx1"/>
                </a:solidFill>
                <a:effectLst/>
                <a:latin typeface="+mn-lt"/>
                <a:ea typeface="+mn-ea"/>
                <a:cs typeface="+mn-cs"/>
              </a:rPr>
              <a:t>Before Joseph Banks, Our Baskets and Plants Held Sacred Knowledge</a:t>
            </a:r>
            <a:r>
              <a:rPr lang="en-AU" i="1"/>
              <a:t>,</a:t>
            </a:r>
            <a:r>
              <a:rPr lang="en-AU" sz="1200" kern="1200" dirty="0">
                <a:solidFill>
                  <a:schemeClr val="tx1"/>
                </a:solidFill>
                <a:effectLst/>
                <a:latin typeface="+mn-lt"/>
                <a:ea typeface="+mn-ea"/>
                <a:cs typeface="+mn-cs"/>
              </a:rPr>
              <a:t> 2022.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DISCUSSION PROMPTS</a:t>
            </a:r>
            <a:endParaRPr lang="en-US" sz="1200" kern="1200" dirty="0">
              <a:solidFill>
                <a:schemeClr val="tx1"/>
              </a:solidFill>
              <a:effectLst/>
              <a:latin typeface="+mn-lt"/>
              <a:ea typeface="+mn-ea"/>
              <a:cs typeface="+mn-cs"/>
            </a:endParaRPr>
          </a:p>
          <a:p>
            <a:pPr marL="285750" lvl="0" indent="-285750">
              <a:buFont typeface="Arial"/>
              <a:buChar char="•"/>
            </a:pPr>
            <a:r>
              <a:rPr lang="en-AU" sz="1200" kern="1200" dirty="0">
                <a:solidFill>
                  <a:schemeClr val="tx1"/>
                </a:solidFill>
                <a:effectLst/>
                <a:latin typeface="+mn-lt"/>
                <a:ea typeface="+mn-ea"/>
                <a:cs typeface="+mn-cs"/>
              </a:rPr>
              <a:t>Gilson has used a curious mixture of materials in her work; c</a:t>
            </a:r>
            <a:r>
              <a:rPr lang="en-US" sz="1200" kern="1200" dirty="0" err="1">
                <a:solidFill>
                  <a:schemeClr val="tx1"/>
                </a:solidFill>
                <a:effectLst/>
                <a:latin typeface="+mn-lt"/>
                <a:ea typeface="+mn-ea"/>
                <a:cs typeface="+mn-cs"/>
              </a:rPr>
              <a:t>harcoal</a:t>
            </a:r>
            <a:r>
              <a:rPr lang="en-US" sz="1200" kern="1200" dirty="0">
                <a:solidFill>
                  <a:schemeClr val="tx1"/>
                </a:solidFill>
                <a:effectLst/>
                <a:latin typeface="+mn-lt"/>
                <a:ea typeface="+mn-ea"/>
                <a:cs typeface="+mn-cs"/>
              </a:rPr>
              <a:t>, synthetic polymer paint, PVA glue, 23ct gold leaf and fool’s gold (pyrite) on canvas. </a:t>
            </a:r>
            <a:endParaRPr lang="en-US" sz="1200" kern="1200" dirty="0">
              <a:solidFill>
                <a:schemeClr val="tx1"/>
              </a:solidFill>
              <a:effectLst/>
              <a:latin typeface="+mn-lt"/>
            </a:endParaRPr>
          </a:p>
          <a:p>
            <a:pPr marL="742950" lvl="1" indent="-285750">
              <a:buFont typeface="Arial"/>
              <a:buChar char="•"/>
            </a:pPr>
            <a:r>
              <a:rPr lang="en-US" sz="1200" kern="1200" dirty="0">
                <a:solidFill>
                  <a:schemeClr val="tx1"/>
                </a:solidFill>
                <a:effectLst/>
                <a:latin typeface="+mn-lt"/>
                <a:ea typeface="+mn-ea"/>
                <a:cs typeface="+mn-cs"/>
              </a:rPr>
              <a:t>Where are these materials found and/or made? </a:t>
            </a:r>
            <a:endParaRPr lang="en-US" sz="1200" kern="1200" dirty="0">
              <a:solidFill>
                <a:schemeClr val="tx1"/>
              </a:solidFill>
              <a:effectLst/>
              <a:latin typeface="+mn-lt"/>
            </a:endParaRPr>
          </a:p>
          <a:p>
            <a:pPr marL="742950" lvl="1" indent="-285750">
              <a:buFont typeface="Arial"/>
              <a:buChar char="•"/>
            </a:pPr>
            <a:r>
              <a:rPr lang="en-US" sz="1200" kern="1200" dirty="0">
                <a:solidFill>
                  <a:schemeClr val="tx1"/>
                </a:solidFill>
                <a:effectLst/>
                <a:latin typeface="+mn-lt"/>
                <a:ea typeface="+mn-ea"/>
                <a:cs typeface="+mn-cs"/>
              </a:rPr>
              <a:t>How has Gilson applied these materials to the canvas?</a:t>
            </a:r>
            <a:endParaRPr lang="en-US" sz="1200" kern="1200" dirty="0">
              <a:solidFill>
                <a:schemeClr val="tx1"/>
              </a:solidFill>
              <a:effectLst/>
              <a:latin typeface="+mn-lt"/>
            </a:endParaRPr>
          </a:p>
          <a:p>
            <a:pPr marL="742950" lvl="1" indent="-285750">
              <a:buFont typeface="Arial"/>
              <a:buChar char="•"/>
            </a:pPr>
            <a:r>
              <a:rPr lang="en-US" sz="1200" kern="1200" dirty="0">
                <a:solidFill>
                  <a:schemeClr val="tx1"/>
                </a:solidFill>
                <a:effectLst/>
                <a:latin typeface="+mn-lt"/>
                <a:ea typeface="+mn-ea"/>
                <a:cs typeface="+mn-cs"/>
              </a:rPr>
              <a:t>How might these materials inform the ideas and messages of Gilson's work? </a:t>
            </a:r>
            <a:endParaRPr lang="en-US" sz="1200" kern="1200" dirty="0">
              <a:solidFill>
                <a:schemeClr val="tx1"/>
              </a:solidFill>
              <a:effectLst/>
              <a:latin typeface="+mn-lt"/>
            </a:endParaRPr>
          </a:p>
          <a:p>
            <a:pPr marL="285750" lvl="0" indent="-285750">
              <a:buFont typeface="Arial"/>
              <a:buChar char="•"/>
            </a:pPr>
            <a:r>
              <a:rPr lang="en-AU" sz="1200" kern="1200" dirty="0">
                <a:solidFill>
                  <a:schemeClr val="tx1"/>
                </a:solidFill>
                <a:effectLst/>
                <a:latin typeface="+mn-lt"/>
                <a:ea typeface="+mn-ea"/>
                <a:cs typeface="+mn-cs"/>
              </a:rPr>
              <a:t>Why do you think Gilson called her series of works, of which this one belongs, </a:t>
            </a:r>
            <a:r>
              <a:rPr lang="en-AU" sz="1200" i="1" kern="1200" dirty="0">
                <a:solidFill>
                  <a:schemeClr val="tx1"/>
                </a:solidFill>
                <a:effectLst/>
                <a:latin typeface="+mn-lt"/>
                <a:ea typeface="+mn-ea"/>
                <a:cs typeface="+mn-cs"/>
              </a:rPr>
              <a:t>Before Joseph Banks, Our Baskets and Plants Held Sacred Knowledge</a:t>
            </a:r>
            <a:r>
              <a:rPr lang="en-AU" sz="1200" kern="1200" dirty="0">
                <a:solidFill>
                  <a:schemeClr val="tx1"/>
                </a:solidFill>
                <a:effectLst/>
                <a:latin typeface="+mn-lt"/>
                <a:ea typeface="+mn-ea"/>
                <a:cs typeface="+mn-cs"/>
              </a:rPr>
              <a:t>? If you're not sure who Joseph Banks was, see if you can find out. </a:t>
            </a:r>
            <a:endParaRPr lang="en-US" sz="1200" kern="1200" dirty="0">
              <a:solidFill>
                <a:schemeClr val="tx1"/>
              </a:solidFill>
              <a:effectLst/>
              <a:latin typeface="+mn-lt"/>
            </a:endParaRPr>
          </a:p>
          <a:p>
            <a:pPr marL="285750" lvl="0" indent="-285750">
              <a:buFont typeface="Arial"/>
              <a:buChar char="•"/>
            </a:pPr>
            <a:r>
              <a:rPr lang="en-AU" sz="1200" kern="1200" dirty="0">
                <a:solidFill>
                  <a:schemeClr val="tx1"/>
                </a:solidFill>
                <a:effectLst/>
                <a:latin typeface="+mn-lt"/>
                <a:ea typeface="+mn-ea"/>
                <a:cs typeface="+mn-cs"/>
              </a:rPr>
              <a:t>How does the title of this series add to the meaning and message of her work?</a:t>
            </a:r>
            <a:endParaRPr lang="en-US"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06B0E401-9A46-5E4B-A503-D092B31257C9}" type="slidenum">
              <a:rPr lang="en-US" smtClean="0"/>
              <a:t>6</a:t>
            </a:fld>
            <a:endParaRPr lang="en-US"/>
          </a:p>
        </p:txBody>
      </p:sp>
    </p:spTree>
    <p:extLst>
      <p:ext uri="{BB962C8B-B14F-4D97-AF65-F5344CB8AC3E}">
        <p14:creationId xmlns:p14="http://schemas.microsoft.com/office/powerpoint/2010/main" val="121466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IDEAS AND PERSPECTIVES</a:t>
            </a:r>
            <a:endParaRPr lang="en-US" sz="1200" kern="1200" dirty="0">
              <a:solidFill>
                <a:schemeClr val="tx1"/>
              </a:solidFill>
              <a:effectLst/>
              <a:latin typeface="+mn-lt"/>
              <a:ea typeface="+mn-ea"/>
              <a:cs typeface="+mn-cs"/>
            </a:endParaRPr>
          </a:p>
          <a:p>
            <a:pPr marL="171450" lvl="0" indent="-171450">
              <a:buFont typeface="Arial"/>
              <a:buChar char="•"/>
            </a:pPr>
            <a:r>
              <a:rPr lang="en-AU" sz="1200" kern="1200" dirty="0">
                <a:solidFill>
                  <a:schemeClr val="tx1"/>
                </a:solidFill>
                <a:effectLst/>
                <a:latin typeface="+mn-lt"/>
                <a:ea typeface="+mn-ea"/>
                <a:cs typeface="+mn-cs"/>
              </a:rPr>
              <a:t>If you could take one of these paintings home, which one would you choose and why?</a:t>
            </a:r>
            <a:endParaRPr lang="en-US" sz="1200" kern="1200" dirty="0">
              <a:solidFill>
                <a:schemeClr val="tx1"/>
              </a:solidFill>
              <a:effectLst/>
              <a:latin typeface="+mn-lt"/>
            </a:endParaRPr>
          </a:p>
          <a:p>
            <a:pPr marL="171450" lvl="0" indent="-171450">
              <a:buFont typeface="Arial"/>
              <a:buChar char="•"/>
            </a:pPr>
            <a:r>
              <a:rPr lang="en-AU" sz="1200" kern="1200" dirty="0">
                <a:solidFill>
                  <a:schemeClr val="tx1"/>
                </a:solidFill>
                <a:effectLst/>
                <a:latin typeface="+mn-lt"/>
                <a:ea typeface="+mn-ea"/>
                <a:cs typeface="+mn-cs"/>
              </a:rPr>
              <a:t>What are the similarities and differences of these three paintings? Include the art elements and principles in your response.</a:t>
            </a:r>
            <a:endParaRPr lang="en-US" sz="1200" kern="1200" dirty="0">
              <a:solidFill>
                <a:schemeClr val="tx1"/>
              </a:solidFill>
              <a:effectLst/>
              <a:latin typeface="+mn-lt"/>
            </a:endParaRPr>
          </a:p>
          <a:p>
            <a:pPr marL="171450" lvl="0" indent="-171450">
              <a:buFont typeface="Arial"/>
              <a:buChar char="•"/>
            </a:pPr>
            <a:r>
              <a:rPr lang="en-AU" sz="1200" kern="1200" dirty="0">
                <a:solidFill>
                  <a:schemeClr val="tx1"/>
                </a:solidFill>
                <a:effectLst/>
                <a:latin typeface="+mn-lt"/>
                <a:ea typeface="+mn-ea"/>
                <a:cs typeface="+mn-cs"/>
              </a:rPr>
              <a:t>Preston's </a:t>
            </a:r>
            <a:r>
              <a:rPr lang="en-AU" sz="1200" i="1" kern="1200" dirty="0">
                <a:solidFill>
                  <a:schemeClr val="tx1"/>
                </a:solidFill>
                <a:effectLst/>
                <a:latin typeface="+mn-lt"/>
                <a:ea typeface="+mn-ea"/>
                <a:cs typeface="+mn-cs"/>
              </a:rPr>
              <a:t>Flannel </a:t>
            </a:r>
            <a:r>
              <a:rPr lang="en-AU" i="1" dirty="0"/>
              <a:t>flowers</a:t>
            </a:r>
            <a:r>
              <a:rPr lang="en-AU" dirty="0"/>
              <a:t>,</a:t>
            </a:r>
            <a:r>
              <a:rPr lang="en-AU" sz="1200" kern="1200" dirty="0">
                <a:solidFill>
                  <a:schemeClr val="tx1"/>
                </a:solidFill>
                <a:effectLst/>
                <a:latin typeface="+mn-lt"/>
                <a:ea typeface="+mn-ea"/>
                <a:cs typeface="+mn-cs"/>
              </a:rPr>
              <a:t> 1938, Nickolls' </a:t>
            </a:r>
            <a:r>
              <a:rPr lang="en-US" sz="1200" i="1" kern="1200" dirty="0">
                <a:solidFill>
                  <a:schemeClr val="tx1"/>
                </a:solidFill>
                <a:effectLst/>
                <a:latin typeface="+mn-lt"/>
                <a:ea typeface="+mn-ea"/>
                <a:cs typeface="+mn-cs"/>
              </a:rPr>
              <a:t>Still life Venetian vase</a:t>
            </a:r>
            <a:r>
              <a:rPr lang="en-US" dirty="0"/>
              <a:t>,</a:t>
            </a:r>
            <a:r>
              <a:rPr lang="en-US" sz="1200" kern="1200" dirty="0">
                <a:solidFill>
                  <a:schemeClr val="tx1"/>
                </a:solidFill>
                <a:effectLst/>
                <a:latin typeface="+mn-lt"/>
                <a:ea typeface="+mn-ea"/>
                <a:cs typeface="+mn-cs"/>
              </a:rPr>
              <a:t> 1990 and Gilson's </a:t>
            </a:r>
            <a:r>
              <a:rPr lang="en-US" sz="1200" i="1" kern="1200" err="1">
                <a:solidFill>
                  <a:schemeClr val="tx1"/>
                </a:solidFill>
                <a:effectLst/>
                <a:latin typeface="+mn-lt"/>
                <a:ea typeface="+mn-ea"/>
                <a:cs typeface="+mn-cs"/>
              </a:rPr>
              <a:t>Tjatjarrang</a:t>
            </a:r>
            <a:r>
              <a:rPr lang="en-US" sz="1200" i="1" kern="1200">
                <a:solidFill>
                  <a:schemeClr val="tx1"/>
                </a:solidFill>
                <a:effectLst/>
                <a:latin typeface="+mn-lt"/>
                <a:ea typeface="+mn-ea"/>
                <a:cs typeface="+mn-cs"/>
              </a:rPr>
              <a:t> (Elder Sister) Orange Banksia Dilly Bag</a:t>
            </a:r>
            <a:r>
              <a:rPr lang="en-US"/>
              <a:t>,</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2022 were painted decades apart.</a:t>
            </a:r>
            <a:endParaRPr lang="en-US" sz="1200" kern="1200" dirty="0">
              <a:solidFill>
                <a:schemeClr val="tx1"/>
              </a:solidFill>
              <a:effectLst/>
              <a:latin typeface="+mn-lt"/>
            </a:endParaRPr>
          </a:p>
          <a:p>
            <a:pPr marL="742950" lvl="1" indent="-285750">
              <a:buFont typeface="Arial"/>
              <a:buChar char="•"/>
            </a:pPr>
            <a:r>
              <a:rPr lang="en-AU" sz="1200" kern="1200" dirty="0">
                <a:solidFill>
                  <a:schemeClr val="tx1"/>
                </a:solidFill>
                <a:effectLst/>
                <a:latin typeface="+mn-lt"/>
                <a:ea typeface="+mn-ea"/>
                <a:cs typeface="+mn-cs"/>
              </a:rPr>
              <a:t>What ideas and perspectives do they each explore?</a:t>
            </a:r>
            <a:endParaRPr lang="en-US" sz="1200" kern="1200" dirty="0">
              <a:solidFill>
                <a:schemeClr val="tx1"/>
              </a:solidFill>
              <a:effectLst/>
              <a:latin typeface="+mn-lt"/>
            </a:endParaRPr>
          </a:p>
          <a:p>
            <a:pPr marL="742950" lvl="1" indent="-285750">
              <a:buFont typeface="Arial"/>
              <a:buChar char="•"/>
            </a:pPr>
            <a:r>
              <a:rPr lang="en-AU" sz="1200" kern="1200" dirty="0">
                <a:solidFill>
                  <a:schemeClr val="tx1"/>
                </a:solidFill>
                <a:effectLst/>
                <a:latin typeface="+mn-lt"/>
                <a:ea typeface="+mn-ea"/>
                <a:cs typeface="+mn-cs"/>
              </a:rPr>
              <a:t>How might these ideas and perspectives reflect the time in which they were made? </a:t>
            </a:r>
            <a:endParaRPr lang="en-US" sz="1200" kern="1200" dirty="0">
              <a:solidFill>
                <a:schemeClr val="tx1"/>
              </a:solidFill>
              <a:effectLst/>
              <a:latin typeface="+mn-lt"/>
            </a:endParaRPr>
          </a:p>
          <a:p>
            <a:pPr marL="285750" indent="-285750">
              <a:buFont typeface="Arial"/>
              <a:buChar char="•"/>
            </a:pPr>
            <a:r>
              <a:rPr lang="en-AU" sz="1200" kern="1200">
                <a:solidFill>
                  <a:schemeClr val="tx1"/>
                </a:solidFill>
                <a:effectLst/>
                <a:latin typeface="+mn-lt"/>
                <a:ea typeface="+mn-ea"/>
                <a:cs typeface="+mn-cs"/>
              </a:rPr>
              <a:t>Why do you think the NGV might have included </a:t>
            </a:r>
            <a:r>
              <a:rPr lang="en-AU"/>
              <a:t>Nickolls's</a:t>
            </a:r>
            <a:r>
              <a:rPr lang="en-AU" sz="1200" kern="1200">
                <a:solidFill>
                  <a:schemeClr val="tx1"/>
                </a:solidFill>
                <a:effectLst/>
                <a:latin typeface="+mn-lt"/>
                <a:ea typeface="+mn-ea"/>
                <a:cs typeface="+mn-cs"/>
              </a:rPr>
              <a:t> </a:t>
            </a:r>
            <a:r>
              <a:rPr lang="en-AU"/>
              <a:t> </a:t>
            </a:r>
            <a:r>
              <a:rPr lang="en-AU" sz="1200" kern="1200">
                <a:solidFill>
                  <a:schemeClr val="tx1"/>
                </a:solidFill>
                <a:effectLst/>
                <a:latin typeface="+mn-lt"/>
                <a:ea typeface="+mn-ea"/>
                <a:cs typeface="+mn-cs"/>
              </a:rPr>
              <a:t>and Gilson's work in an exhibition about Margaret Preston?</a:t>
            </a:r>
            <a:endParaRPr lang="en-US" sz="1200" kern="1200">
              <a:solidFill>
                <a:schemeClr val="tx1"/>
              </a:solidFill>
              <a:effectLst/>
              <a:latin typeface="+mn-lt"/>
            </a:endParaRPr>
          </a:p>
          <a:p>
            <a:r>
              <a:rPr lang="en-AU" sz="1200" kern="1200" dirty="0">
                <a:solidFill>
                  <a:schemeClr val="tx1"/>
                </a:solidFill>
                <a:effectLst/>
                <a:latin typeface="+mn-lt"/>
                <a:ea typeface="+mn-ea"/>
                <a:cs typeface="+mn-cs"/>
              </a:rPr>
              <a:t> </a:t>
            </a:r>
            <a:endParaRPr lang="en-AU" dirty="0"/>
          </a:p>
          <a:p>
            <a:r>
              <a:rPr lang="en-US" sz="1200" kern="1200" dirty="0">
                <a:solidFill>
                  <a:schemeClr val="tx1"/>
                </a:solidFill>
                <a:effectLst/>
                <a:latin typeface="+mn-lt"/>
                <a:ea typeface="+mn-ea"/>
                <a:cs typeface="+mn-cs"/>
              </a:rPr>
              <a:t> </a:t>
            </a:r>
            <a:endParaRPr lang="en-US">
              <a:ea typeface="+mn-ea"/>
              <a:cs typeface="+mn-cs"/>
            </a:endParaRPr>
          </a:p>
          <a:p>
            <a:r>
              <a:rPr lang="en-US" sz="1200" b="1" kern="1200" dirty="0">
                <a:solidFill>
                  <a:schemeClr val="tx1"/>
                </a:solidFill>
                <a:effectLst/>
                <a:latin typeface="+mn-lt"/>
                <a:ea typeface="+mn-ea"/>
                <a:cs typeface="+mn-cs"/>
              </a:rPr>
              <a:t>GLOSSARY </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MODERNISM: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Modernism is a term often used to describe the innovative and experimental art and design styles that emerged in the early twentieth century in many places around the world.  Modernism was a break from the traditional, conservative and realistic art styles and subjects that had dominated western art history for centuries. Modernist artists used materials, techniques and art elements, such as </a:t>
            </a:r>
            <a:r>
              <a:rPr lang="en-US" sz="1200" kern="1200" dirty="0" err="1">
                <a:solidFill>
                  <a:schemeClr val="tx1"/>
                </a:solidFill>
                <a:effectLst/>
                <a:latin typeface="+mn-lt"/>
                <a:ea typeface="+mn-ea"/>
                <a:cs typeface="+mn-cs"/>
              </a:rPr>
              <a:t>colour</a:t>
            </a:r>
            <a:r>
              <a:rPr lang="en-US" sz="1200" kern="1200" dirty="0">
                <a:solidFill>
                  <a:schemeClr val="tx1"/>
                </a:solidFill>
                <a:effectLst/>
                <a:latin typeface="+mn-lt"/>
                <a:ea typeface="+mn-ea"/>
                <a:cs typeface="+mn-cs"/>
              </a:rPr>
              <a:t> and form, in bold new ways for personal expression and to create artworks that reflected a rapidly changing modern world.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POST IMPRESSIONISM:</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French, late nineteenth and early twentieth century art movement that developed after Impressionism. Like the Impressionists, the Post Impressionist artists also recorded nature with an emphasis on light and </a:t>
            </a:r>
            <a:r>
              <a:rPr lang="en-US" sz="1200" kern="1200" dirty="0" err="1">
                <a:solidFill>
                  <a:schemeClr val="tx1"/>
                </a:solidFill>
                <a:effectLst/>
                <a:latin typeface="+mn-lt"/>
                <a:ea typeface="+mn-ea"/>
                <a:cs typeface="+mn-cs"/>
              </a:rPr>
              <a:t>colour</a:t>
            </a:r>
            <a:r>
              <a:rPr lang="en-US" sz="1200" kern="1200" dirty="0">
                <a:solidFill>
                  <a:schemeClr val="tx1"/>
                </a:solidFill>
                <a:effectLst/>
                <a:latin typeface="+mn-lt"/>
                <a:ea typeface="+mn-ea"/>
                <a:cs typeface="+mn-cs"/>
              </a:rPr>
              <a:t>. However, Post Impressionists subject matter was more diverse, with shapes and forms increasingly geometric; </a:t>
            </a:r>
            <a:r>
              <a:rPr lang="en-US" sz="1200" kern="1200" dirty="0" err="1">
                <a:solidFill>
                  <a:schemeClr val="tx1"/>
                </a:solidFill>
                <a:effectLst/>
                <a:latin typeface="+mn-lt"/>
                <a:ea typeface="+mn-ea"/>
                <a:cs typeface="+mn-cs"/>
              </a:rPr>
              <a:t>colours</a:t>
            </a:r>
            <a:r>
              <a:rPr lang="en-US" sz="1200" kern="1200" dirty="0">
                <a:solidFill>
                  <a:schemeClr val="tx1"/>
                </a:solidFill>
                <a:effectLst/>
                <a:latin typeface="+mn-lt"/>
                <a:ea typeface="+mn-ea"/>
                <a:cs typeface="+mn-cs"/>
              </a:rPr>
              <a:t> often more vivid and unnatural, while overall their works often had greater personal expression. Post Impressionists artists included Paul Cezanne, Vincent van Gogh and Paul Gauguin. </a:t>
            </a:r>
          </a:p>
          <a:p>
            <a:r>
              <a:rPr lang="en-US" sz="1200" u="sng" kern="1200" dirty="0">
                <a:solidFill>
                  <a:schemeClr val="tx1"/>
                </a:solidFill>
                <a:effectLst/>
                <a:latin typeface="+mn-lt"/>
                <a:ea typeface="+mn-ea"/>
                <a:cs typeface="+mn-cs"/>
                <a:hlinkClick r:id="rId3"/>
              </a:rPr>
              <a:t>The uphill road, Paul CÉZANNE | NGV</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EUROPEAN PRIMITIVISM: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late nineteenth century European artists were inspired by the tribal arts of Africa, Oceania, and Native America. It led to a new way of looking and understanding art from non-European cultures. Artists such as Picasso, Gauguin and Matisse appropriated the forms of so called "Primitive” art which used simple shapes and more abstract figures which were different from European styles of representation</a:t>
            </a:r>
          </a:p>
          <a:p>
            <a:r>
              <a:rPr lang="en-US" sz="1200" u="sng" kern="1200" dirty="0">
                <a:solidFill>
                  <a:schemeClr val="tx1"/>
                </a:solidFill>
                <a:effectLst/>
                <a:latin typeface="+mn-lt"/>
                <a:ea typeface="+mn-ea"/>
                <a:cs typeface="+mn-cs"/>
                <a:hlinkClick r:id="rId4"/>
              </a:rPr>
              <a:t>Weeping woman, Pablo PICASSO | NGV</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UKIYO-E: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Ukiyo-e was one of the most important styles of art in Japan from the seventeenth through to the nineteenth centuries. In Japanese, Ukiyo-e means </a:t>
            </a:r>
            <a:r>
              <a:rPr lang="en-US" sz="1200" i="1" kern="1200" dirty="0">
                <a:solidFill>
                  <a:schemeClr val="tx1"/>
                </a:solidFill>
                <a:effectLst/>
                <a:latin typeface="+mn-lt"/>
                <a:ea typeface="+mn-ea"/>
                <a:cs typeface="+mn-cs"/>
              </a:rPr>
              <a:t>pictures of the floating world</a:t>
            </a:r>
            <a:r>
              <a:rPr lang="en-US" sz="1200" kern="1200" dirty="0">
                <a:solidFill>
                  <a:schemeClr val="tx1"/>
                </a:solidFill>
                <a:effectLst/>
                <a:latin typeface="+mn-lt"/>
                <a:ea typeface="+mn-ea"/>
                <a:cs typeface="+mn-cs"/>
              </a:rPr>
              <a:t>. Its artists made woodblock prints and paintings, often reducing the subject matter to the essential elements experimenting with materials, </a:t>
            </a:r>
            <a:r>
              <a:rPr lang="en-US" sz="1200" kern="1200" dirty="0" err="1">
                <a:solidFill>
                  <a:schemeClr val="tx1"/>
                </a:solidFill>
                <a:effectLst/>
                <a:latin typeface="+mn-lt"/>
                <a:ea typeface="+mn-ea"/>
                <a:cs typeface="+mn-cs"/>
              </a:rPr>
              <a:t>colours</a:t>
            </a:r>
            <a:r>
              <a:rPr lang="en-US" sz="1200" kern="1200" dirty="0">
                <a:solidFill>
                  <a:schemeClr val="tx1"/>
                </a:solidFill>
                <a:effectLst/>
                <a:latin typeface="+mn-lt"/>
                <a:ea typeface="+mn-ea"/>
                <a:cs typeface="+mn-cs"/>
              </a:rPr>
              <a:t> and lines on a flat picture plane. </a:t>
            </a:r>
          </a:p>
          <a:p>
            <a:r>
              <a:rPr lang="en-US" sz="1200" u="sng" kern="1200" dirty="0">
                <a:solidFill>
                  <a:schemeClr val="tx1"/>
                </a:solidFill>
                <a:effectLst/>
                <a:latin typeface="+mn-lt"/>
                <a:ea typeface="+mn-ea"/>
                <a:cs typeface="+mn-cs"/>
                <a:hlinkClick r:id="rId5"/>
              </a:rPr>
              <a:t>The great wave off Kanagawa, Katsushika HOKUSAI | NGV</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WOODBLOCK PRINTING:</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Dating back to the fifth century, Woodblock printing is a style of relief printing that is one of the oldest methods of making prints. Once a design is drawn onto a block of wood, the surface of the wood is cut away around the design. Ink or paint is then rolled onto the block of wood with only the raised areas holding the ink which is then printed on a surface such as paper. Woodblocks can be used many times, which means you are able to make multiple copies of your design.</a:t>
            </a:r>
          </a:p>
          <a:p>
            <a:r>
              <a:rPr lang="en-US" sz="1200" u="sng" kern="1200" dirty="0">
                <a:solidFill>
                  <a:schemeClr val="tx1"/>
                </a:solidFill>
                <a:effectLst/>
                <a:latin typeface="+mn-lt"/>
                <a:ea typeface="+mn-ea"/>
                <a:cs typeface="+mn-cs"/>
                <a:hlinkClick r:id="rId6"/>
              </a:rPr>
              <a:t>Printing Press, Albrecht DÜRER | NGV</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APPROPRIATED: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appropriate is to take something for one's own use, often without the owner's permission. In the 1980s First Nations artists in Australia consciously engaged in our political and cultural landscape, challenging the appropriation of their cultural material. In Australia, we now have guidelines to assist in understanding the importance of cultural protocol. One example is the </a:t>
            </a:r>
            <a:r>
              <a:rPr lang="en-US" sz="1200" u="sng" kern="1200" dirty="0">
                <a:solidFill>
                  <a:schemeClr val="tx1"/>
                </a:solidFill>
                <a:effectLst/>
                <a:latin typeface="+mn-lt"/>
                <a:ea typeface="+mn-ea"/>
                <a:cs typeface="+mn-cs"/>
                <a:hlinkClick r:id="rId7"/>
              </a:rPr>
              <a:t>Australian Indigenous Design Charter – IDC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a:solidFill>
                  <a:schemeClr val="tx1"/>
                </a:solidFill>
                <a:effectLst/>
                <a:latin typeface="+mn-lt"/>
                <a:ea typeface="+mn-ea"/>
                <a:cs typeface="+mn-cs"/>
              </a:rPr>
              <a:t>AUSTRALIAN NATIONAL IDENTITY</a:t>
            </a:r>
            <a:endParaRPr lang="en-US" b="1"/>
          </a:p>
          <a:p>
            <a:r>
              <a:rPr lang="en-US" sz="1200" b="1" kern="1200">
                <a:solidFill>
                  <a:schemeClr val="tx1"/>
                </a:solidFill>
                <a:effectLst/>
                <a:latin typeface="+mn-lt"/>
                <a:ea typeface="+mn-ea"/>
                <a:cs typeface="+mn-cs"/>
              </a:rPr>
              <a:t>NATIONALIST IDEAS:</a:t>
            </a:r>
            <a:r>
              <a:rPr lang="en-US" sz="1200" kern="1200" dirty="0">
                <a:solidFill>
                  <a:schemeClr val="tx1"/>
                </a:solidFill>
                <a:effectLst/>
                <a:latin typeface="+mn-lt"/>
                <a:ea typeface="+mn-ea"/>
                <a:cs typeface="+mn-cs"/>
              </a:rPr>
              <a:t> </a:t>
            </a:r>
            <a:endParaRPr lang="en-US">
              <a:ea typeface="+mn-ea"/>
              <a:cs typeface="+mn-cs"/>
            </a:endParaRPr>
          </a:p>
          <a:p>
            <a:r>
              <a:rPr lang="en-US" sz="1200" kern="1200" dirty="0">
                <a:solidFill>
                  <a:schemeClr val="tx1"/>
                </a:solidFill>
                <a:effectLst/>
                <a:latin typeface="+mn-lt"/>
                <a:ea typeface="+mn-ea"/>
                <a:cs typeface="+mn-cs"/>
              </a:rPr>
              <a:t>In the late nineteenth and early twentieth centuries Australian's were interested in an identity and culture which was separate from British influence. At this time, national identity was often defined by rural life, the spirit of the bush, </a:t>
            </a:r>
            <a:r>
              <a:rPr lang="en-US" sz="1200" kern="1200" dirty="0" err="1">
                <a:solidFill>
                  <a:schemeClr val="tx1"/>
                </a:solidFill>
                <a:effectLst/>
                <a:latin typeface="+mn-lt"/>
                <a:ea typeface="+mn-ea"/>
                <a:cs typeface="+mn-cs"/>
              </a:rPr>
              <a:t>mateship</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a fair go for all</a:t>
            </a:r>
            <a:r>
              <a:rPr lang="en-US" sz="1200" kern="1200" dirty="0">
                <a:solidFill>
                  <a:schemeClr val="tx1"/>
                </a:solidFill>
                <a:effectLst/>
                <a:latin typeface="+mn-lt"/>
                <a:ea typeface="+mn-ea"/>
                <a:cs typeface="+mn-cs"/>
              </a:rPr>
              <a:t>. National identity is an evolving concept, shifting and changing across generations. From the 1920s, Preston advocated for First Nations culture and cultural material to be included in Nationalist ideas. </a:t>
            </a: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AESTHETIC:</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word aesthetic is often used in art to refer to an artwork's beauty; the artistic qualities which are visually pleasing.</a:t>
            </a:r>
          </a:p>
          <a:p>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MOTIF: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Motif refers to a decorative image or design, especially a repeated one forming a pattern. It often dominates and/or is a reoccurring symbol in an artwork.</a:t>
            </a:r>
          </a:p>
        </p:txBody>
      </p:sp>
      <p:sp>
        <p:nvSpPr>
          <p:cNvPr id="4" name="Slide Number Placeholder 3"/>
          <p:cNvSpPr>
            <a:spLocks noGrp="1"/>
          </p:cNvSpPr>
          <p:nvPr>
            <p:ph type="sldNum" sz="quarter" idx="5"/>
          </p:nvPr>
        </p:nvSpPr>
        <p:spPr/>
        <p:txBody>
          <a:bodyPr/>
          <a:lstStyle/>
          <a:p>
            <a:fld id="{06B0E401-9A46-5E4B-A503-D092B31257C9}" type="slidenum">
              <a:rPr lang="en-US" smtClean="0"/>
              <a:t>7</a:t>
            </a:fld>
            <a:endParaRPr lang="en-US"/>
          </a:p>
        </p:txBody>
      </p:sp>
    </p:spTree>
    <p:extLst>
      <p:ext uri="{BB962C8B-B14F-4D97-AF65-F5344CB8AC3E}">
        <p14:creationId xmlns:p14="http://schemas.microsoft.com/office/powerpoint/2010/main" val="2171761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D5A6-90E8-6508-E29D-05596055C00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DA0249E-D8EF-F2E7-D383-4ADDEAEA5C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29C26AE-5C8B-5E8B-9766-714CF5868162}"/>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D0ED5E8F-11F0-2689-CEDC-5817635F6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2A6E7-D03F-DE02-ACD2-E6A42AABC496}"/>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262534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F616-59CA-8887-F95F-CFD5E5F3BD1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EC2BFE-D929-17E7-7D51-E992C4A961E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F664933-5AFD-50F7-FE31-AA3BFD02276A}"/>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20D3F972-371D-BA9A-70E7-32FC2BE30E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D5082-9F89-4B88-9FF0-9B4A4521D992}"/>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936459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9D88-66C6-06D8-22E3-17FFA454424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6FE5071-2381-603F-E1A7-731808AD34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571C17-84B2-F8F3-F263-C52F3954CEDC}"/>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0AE173AD-2B19-4D17-370B-ADD22FAD5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7B04CD-3012-6F49-1694-FB1AAE2A3B7A}"/>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185509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E2CE-24F1-CEC3-4A9F-B2B93CF5572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5C7BF41-C28F-7465-4FAA-4B455B249CD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EE025E-AD22-7483-D474-CCA50E298B0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07E8757-85B9-DD66-CF8B-61ACA3E8ABDC}"/>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6" name="Footer Placeholder 5">
            <a:extLst>
              <a:ext uri="{FF2B5EF4-FFF2-40B4-BE49-F238E27FC236}">
                <a16:creationId xmlns:a16="http://schemas.microsoft.com/office/drawing/2014/main" id="{74FC6010-394F-BB5F-A392-F6EA7D457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CB9703-57F9-4BD3-B7D8-1B3646A47FDF}"/>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773266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02962-C13D-F5A6-5531-495DB4FC31F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883D05A-4D90-A5AC-82F4-865471CEC4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75406C2-8E67-3608-62F2-D78BE59BB94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E6280D-3BAE-F171-EF07-AFCC53E44A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104EF1-F413-A21A-DCE4-EFE02E2278E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F7C5D2D-8F4F-686A-8AE4-B0C2CA9817BA}"/>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8" name="Footer Placeholder 7">
            <a:extLst>
              <a:ext uri="{FF2B5EF4-FFF2-40B4-BE49-F238E27FC236}">
                <a16:creationId xmlns:a16="http://schemas.microsoft.com/office/drawing/2014/main" id="{6E722587-6444-7E1C-E23D-7EAA2FAD1E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17910F-4526-6077-E10C-62F13851E23C}"/>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66041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DD09D-F55A-0201-7BB7-8AEAF80AE5C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B0D818B-CB82-47F0-BF06-7715553B776F}"/>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4" name="Footer Placeholder 3">
            <a:extLst>
              <a:ext uri="{FF2B5EF4-FFF2-40B4-BE49-F238E27FC236}">
                <a16:creationId xmlns:a16="http://schemas.microsoft.com/office/drawing/2014/main" id="{157B0ED8-BE9B-5CDA-2BC0-5168B507DA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CCA93E-115C-F8F0-1FDA-0CAE5D4C22B3}"/>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3603369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73B720-34AB-5AF5-B24F-5DA2F3D0581A}"/>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3" name="Footer Placeholder 2">
            <a:extLst>
              <a:ext uri="{FF2B5EF4-FFF2-40B4-BE49-F238E27FC236}">
                <a16:creationId xmlns:a16="http://schemas.microsoft.com/office/drawing/2014/main" id="{39518376-B2B2-E816-B528-095131695D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6C0103-F2E1-AD20-1CBD-6AFC55CEA1B7}"/>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3190828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6D12-A323-EB12-9938-C5648A74B22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B2605D7-35E0-731A-CCB1-3C86DFC12E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16FAC4B-61B7-04A1-9CB0-215F4F88AF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B7E27B3-23FC-40C6-EB67-DE8C73FFAF6F}"/>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6" name="Footer Placeholder 5">
            <a:extLst>
              <a:ext uri="{FF2B5EF4-FFF2-40B4-BE49-F238E27FC236}">
                <a16:creationId xmlns:a16="http://schemas.microsoft.com/office/drawing/2014/main" id="{13A2D47B-EE2A-8819-EA81-F1B48ACF8C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0A90F-1F89-CC61-08F6-578BF078B08B}"/>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223440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E6792-4C4B-229B-2ED0-EF2DF167AD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5DE901F-3B00-FF5A-7797-3341CBB1308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4BF29D-30EF-29D1-B6C6-CEDA5C71D2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15C9CC8-8628-3143-E209-C84C766C36E0}"/>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6" name="Footer Placeholder 5">
            <a:extLst>
              <a:ext uri="{FF2B5EF4-FFF2-40B4-BE49-F238E27FC236}">
                <a16:creationId xmlns:a16="http://schemas.microsoft.com/office/drawing/2014/main" id="{06BA68BF-B49A-01DC-05D9-FA510084F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A12FFD-79EF-11C2-D474-5FF3BBBC46F9}"/>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15786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0D9A4-CFC8-ED54-629B-7F3F83B0BDD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E5F44A9-9C46-AF4C-7AED-440C82EAFC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DBACA2-667D-A4AD-B740-4C5AA84479FC}"/>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621B63AD-8AF8-CECE-1DB5-20A15B98AA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0C0B2-CE12-C47C-343A-D58F396FC57D}"/>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324823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8A061F-BA6E-EA36-F219-B6AB9430388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B76E9F6-BFF6-1AD6-5F36-9C2E76C60DF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EBAABD-F2E8-927C-29ED-D98EA9112ECA}"/>
              </a:ext>
            </a:extLst>
          </p:cNvPr>
          <p:cNvSpPr>
            <a:spLocks noGrp="1"/>
          </p:cNvSpPr>
          <p:nvPr>
            <p:ph type="dt" sz="half" idx="10"/>
          </p:nvPr>
        </p:nvSpPr>
        <p:spPr/>
        <p:txBody>
          <a:body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4B4DF3BD-B9F1-C04D-CBF6-BEDB6FA95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CEC88-27E8-C3DA-DFFD-D343161E18C3}"/>
              </a:ext>
            </a:extLst>
          </p:cNvPr>
          <p:cNvSpPr>
            <a:spLocks noGrp="1"/>
          </p:cNvSpPr>
          <p:nvPr>
            <p:ph type="sldNum" sz="quarter" idx="12"/>
          </p:nvPr>
        </p:nvSpPr>
        <p:spPr/>
        <p:txBody>
          <a:bodyPr/>
          <a:lstStyle/>
          <a:p>
            <a:fld id="{1A92F620-536F-924B-B1A9-5B57218BD57C}" type="slidenum">
              <a:rPr lang="en-US" smtClean="0"/>
              <a:t>‹#›</a:t>
            </a:fld>
            <a:endParaRPr lang="en-US"/>
          </a:p>
        </p:txBody>
      </p:sp>
    </p:spTree>
    <p:extLst>
      <p:ext uri="{BB962C8B-B14F-4D97-AF65-F5344CB8AC3E}">
        <p14:creationId xmlns:p14="http://schemas.microsoft.com/office/powerpoint/2010/main" val="242509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D2B395-44D0-B75F-B216-A1FB8EF508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718521E-4730-09AE-B8C8-ECADE1B0C5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3A3C2C-353A-B539-966F-8AD5CD8236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32D346-BE4C-D241-83EC-8F204C375090}" type="datetimeFigureOut">
              <a:rPr lang="en-US" smtClean="0"/>
              <a:t>10/25/2026</a:t>
            </a:fld>
            <a:endParaRPr lang="en-US"/>
          </a:p>
        </p:txBody>
      </p:sp>
      <p:sp>
        <p:nvSpPr>
          <p:cNvPr id="5" name="Footer Placeholder 4">
            <a:extLst>
              <a:ext uri="{FF2B5EF4-FFF2-40B4-BE49-F238E27FC236}">
                <a16:creationId xmlns:a16="http://schemas.microsoft.com/office/drawing/2014/main" id="{61F5C076-0601-5D23-F419-C8D36A90F9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B848583-B6B9-CA97-4FB4-710E8D51A9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92F620-536F-924B-B1A9-5B57218BD57C}" type="slidenum">
              <a:rPr lang="en-US" smtClean="0"/>
              <a:t>‹#›</a:t>
            </a:fld>
            <a:endParaRPr lang="en-US"/>
          </a:p>
        </p:txBody>
      </p:sp>
    </p:spTree>
    <p:extLst>
      <p:ext uri="{BB962C8B-B14F-4D97-AF65-F5344CB8AC3E}">
        <p14:creationId xmlns:p14="http://schemas.microsoft.com/office/powerpoint/2010/main" val="3913659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81067E-A75A-01B0-520B-833307AB15F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44056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82107-BDD1-2CBE-F24B-CE2E9AD827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29003F-E4CA-E9D6-90B6-F3B5311206C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9607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65BB6C-2D67-5F95-3D33-F27FBD162FF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61283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E3E347-00CB-D317-5F73-764B90FF512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55543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1A2E72-837D-9722-73A1-F52471A17EC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65174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598D14-1711-ECAB-864B-DD8C1C404B15}"/>
              </a:ext>
            </a:extLst>
          </p:cNvPr>
          <p:cNvPicPr>
            <a:picLocks noChangeAspect="1"/>
          </p:cNvPicPr>
          <p:nvPr/>
        </p:nvPicPr>
        <p:blipFill>
          <a:blip r:embed="rId3"/>
          <a:stretch>
            <a:fillRect/>
          </a:stretch>
        </p:blipFill>
        <p:spPr>
          <a:xfrm>
            <a:off x="-1" y="0"/>
            <a:ext cx="12192001" cy="6858000"/>
          </a:xfrm>
          <a:prstGeom prst="rect">
            <a:avLst/>
          </a:prstGeom>
        </p:spPr>
      </p:pic>
    </p:spTree>
    <p:extLst>
      <p:ext uri="{BB962C8B-B14F-4D97-AF65-F5344CB8AC3E}">
        <p14:creationId xmlns:p14="http://schemas.microsoft.com/office/powerpoint/2010/main" val="1896496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0C271B-B2A2-BDDE-E059-17D8D749C29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45438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573643-68CF-995E-92BC-AE691F18C3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35825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TotalTime>
  <Words>2658</Words>
  <Application>Microsoft Office PowerPoint</Application>
  <PresentationFormat>Widescreen</PresentationFormat>
  <Paragraphs>125</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Yujia Wang</dc:creator>
  <cp:lastModifiedBy>Yujia Wang</cp:lastModifiedBy>
  <cp:revision>82</cp:revision>
  <dcterms:created xsi:type="dcterms:W3CDTF">2026-10-01T03:13:22Z</dcterms:created>
  <dcterms:modified xsi:type="dcterms:W3CDTF">2026-10-26T02:38:14Z</dcterms:modified>
</cp:coreProperties>
</file>